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86" r:id="rId5"/>
    <p:sldId id="260" r:id="rId6"/>
    <p:sldId id="261" r:id="rId7"/>
    <p:sldId id="262" r:id="rId8"/>
    <p:sldId id="275" r:id="rId9"/>
    <p:sldId id="276" r:id="rId10"/>
    <p:sldId id="277" r:id="rId11"/>
    <p:sldId id="278" r:id="rId12"/>
    <p:sldId id="279" r:id="rId13"/>
    <p:sldId id="269" r:id="rId14"/>
    <p:sldId id="270" r:id="rId15"/>
    <p:sldId id="271" r:id="rId16"/>
    <p:sldId id="280" r:id="rId17"/>
    <p:sldId id="288" r:id="rId18"/>
    <p:sldId id="272" r:id="rId19"/>
    <p:sldId id="289" r:id="rId20"/>
    <p:sldId id="273" r:id="rId21"/>
    <p:sldId id="283" r:id="rId22"/>
    <p:sldId id="284" r:id="rId23"/>
    <p:sldId id="285" r:id="rId24"/>
    <p:sldId id="274" r:id="rId25"/>
    <p:sldId id="281" r:id="rId26"/>
    <p:sldId id="290" r:id="rId27"/>
    <p:sldId id="282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6" autoAdjust="0"/>
    <p:restoredTop sz="94660"/>
  </p:normalViewPr>
  <p:slideViewPr>
    <p:cSldViewPr>
      <p:cViewPr varScale="1">
        <p:scale>
          <a:sx n="85" d="100"/>
          <a:sy n="85" d="100"/>
        </p:scale>
        <p:origin x="134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3B2EA9-F2FA-4152-8A63-ED03632F44A4}" type="datetimeFigureOut">
              <a:rPr lang="hr-HR" smtClean="0"/>
              <a:pPr/>
              <a:t>16.11.2016.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4C45FB-5250-48A7-818A-BF78C76589E7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222229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Županijsko stručno vijeće nastavnika glazbene umjetnosti srednjih škola</a:t>
            </a:r>
            <a:br>
              <a:rPr lang="hr-H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r-H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Zagrebačke, Krapinsko-zagorske, Karlovačke županije i Grada Zagreba</a:t>
            </a:r>
            <a:endParaRPr lang="hr-HR" sz="1800" b="1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42672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hr-HR" b="1" dirty="0"/>
              <a:t>    </a:t>
            </a:r>
          </a:p>
          <a:p>
            <a:pPr>
              <a:buNone/>
            </a:pPr>
            <a:r>
              <a:rPr lang="hr-HR" sz="5200" b="1" dirty="0"/>
              <a:t>  PRIKAZ NASTAVE GLAZBENE   UMJETNOSTI U NIZOZEMSKIM ŠKOLAMA</a:t>
            </a:r>
          </a:p>
          <a:p>
            <a:pPr>
              <a:buNone/>
            </a:pPr>
            <a:endParaRPr lang="hr-HR" sz="5200" b="1" dirty="0"/>
          </a:p>
          <a:p>
            <a:pPr>
              <a:buNone/>
            </a:pPr>
            <a:endParaRPr lang="hr-HR" sz="2000" b="1" dirty="0"/>
          </a:p>
          <a:p>
            <a:pPr>
              <a:buNone/>
            </a:pPr>
            <a:r>
              <a:rPr lang="hr-HR" sz="2000" b="1" dirty="0"/>
              <a:t>                                                                                                                                                                         </a:t>
            </a:r>
          </a:p>
          <a:p>
            <a:pPr>
              <a:buNone/>
            </a:pPr>
            <a:r>
              <a:rPr lang="hr-HR" sz="2000" b="1" dirty="0"/>
              <a:t>26. listopada 2016.</a:t>
            </a:r>
            <a:r>
              <a:rPr lang="hr-HR" sz="5200" b="1" dirty="0"/>
              <a:t>     </a:t>
            </a:r>
            <a:endParaRPr lang="hr-HR" sz="5200" dirty="0"/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hr-HR" sz="2600" b="1" dirty="0"/>
              <a:t>HRVATSKA</a:t>
            </a:r>
          </a:p>
          <a:p>
            <a:endParaRPr lang="hr-HR" sz="2400" dirty="0"/>
          </a:p>
          <a:p>
            <a:r>
              <a:rPr lang="hr-HR" sz="2600" dirty="0"/>
              <a:t>tijekom nastavnog procesa profesori su dužni </a:t>
            </a:r>
            <a:r>
              <a:rPr lang="hr-HR" sz="2600" b="1" dirty="0"/>
              <a:t>obraditi nastavni sadržaj</a:t>
            </a:r>
            <a:r>
              <a:rPr lang="hr-HR" sz="2600" dirty="0"/>
              <a:t> i </a:t>
            </a:r>
            <a:r>
              <a:rPr lang="hr-HR" sz="2600" b="1" dirty="0"/>
              <a:t>ocijeniti učenike </a:t>
            </a:r>
          </a:p>
          <a:p>
            <a:pPr>
              <a:buNone/>
            </a:pPr>
            <a:endParaRPr lang="hr-HR" sz="2600" b="1" dirty="0"/>
          </a:p>
          <a:p>
            <a:pPr>
              <a:buNone/>
            </a:pPr>
            <a:endParaRPr lang="hr-HR" sz="2600" b="1" dirty="0"/>
          </a:p>
          <a:p>
            <a:r>
              <a:rPr lang="hr-HR" sz="2600" dirty="0"/>
              <a:t>elementi ocjenjivanja su </a:t>
            </a:r>
            <a:r>
              <a:rPr lang="hr-HR" sz="2600" b="1" dirty="0"/>
              <a:t>usvojenost nastavnih sadržaja</a:t>
            </a:r>
            <a:r>
              <a:rPr lang="hr-HR" sz="2600" dirty="0"/>
              <a:t>, </a:t>
            </a:r>
            <a:r>
              <a:rPr lang="hr-HR" sz="2600" b="1" dirty="0"/>
              <a:t>poznavanje glazbene literature</a:t>
            </a:r>
            <a:r>
              <a:rPr lang="hr-HR" sz="2600" dirty="0"/>
              <a:t> i </a:t>
            </a:r>
            <a:r>
              <a:rPr lang="hr-HR" sz="2600" b="1" dirty="0"/>
              <a:t>samostalni rad i aktivnost</a:t>
            </a:r>
          </a:p>
          <a:p>
            <a:endParaRPr lang="hr-HR" sz="1800" dirty="0"/>
          </a:p>
          <a:p>
            <a:endParaRPr lang="hr-H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hr-HR" sz="2600" b="1" dirty="0"/>
              <a:t>NIZOZEMSKA</a:t>
            </a:r>
          </a:p>
          <a:p>
            <a:endParaRPr lang="hr-HR" sz="2400" dirty="0"/>
          </a:p>
          <a:p>
            <a:r>
              <a:rPr lang="hr-HR" sz="2600" dirty="0"/>
              <a:t>u nastavi se </a:t>
            </a:r>
            <a:r>
              <a:rPr lang="hr-HR" sz="2600" b="1" dirty="0"/>
              <a:t>isključivo obrađuje nastavni sadržaj </a:t>
            </a:r>
          </a:p>
          <a:p>
            <a:r>
              <a:rPr lang="hr-HR" sz="2600" dirty="0"/>
              <a:t>učenici se ocjenjuju tijekom </a:t>
            </a:r>
            <a:r>
              <a:rPr lang="hr-HR" sz="2600" b="1" dirty="0"/>
              <a:t>tzv. </a:t>
            </a:r>
            <a:r>
              <a:rPr lang="hr-HR" sz="2600" b="1" i="1" dirty="0"/>
              <a:t>exam weeka </a:t>
            </a:r>
            <a:r>
              <a:rPr lang="hr-HR" sz="2600" dirty="0"/>
              <a:t>(četiri puta godišnje)</a:t>
            </a:r>
          </a:p>
          <a:p>
            <a:pPr>
              <a:buNone/>
            </a:pPr>
            <a:endParaRPr lang="hr-HR" sz="2600" dirty="0"/>
          </a:p>
          <a:p>
            <a:r>
              <a:rPr lang="hr-HR" sz="2600" dirty="0"/>
              <a:t>ocjenjuje se </a:t>
            </a:r>
            <a:r>
              <a:rPr lang="hr-HR" sz="2600" b="1" dirty="0"/>
              <a:t>poznavanje glazbene teorije</a:t>
            </a:r>
            <a:r>
              <a:rPr lang="hr-HR" sz="2600" dirty="0"/>
              <a:t>, </a:t>
            </a:r>
            <a:r>
              <a:rPr lang="hr-HR" sz="2600" b="1" dirty="0"/>
              <a:t>pjevanje</a:t>
            </a:r>
            <a:r>
              <a:rPr lang="hr-HR" sz="2600" dirty="0"/>
              <a:t> i </a:t>
            </a:r>
            <a:r>
              <a:rPr lang="hr-HR" sz="2600" b="1" dirty="0"/>
              <a:t>sviranje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hr-HR" b="1" dirty="0"/>
              <a:t>HRVATSKA</a:t>
            </a:r>
          </a:p>
          <a:p>
            <a:endParaRPr lang="hr-HR" dirty="0"/>
          </a:p>
          <a:p>
            <a:r>
              <a:rPr lang="hr-HR" dirty="0"/>
              <a:t>usmjereni smo na </a:t>
            </a:r>
            <a:r>
              <a:rPr lang="hr-HR" b="1" dirty="0"/>
              <a:t>obrazovne ciljeve </a:t>
            </a:r>
            <a:r>
              <a:rPr lang="hr-HR" dirty="0"/>
              <a:t>i </a:t>
            </a:r>
            <a:r>
              <a:rPr lang="hr-HR" b="1" dirty="0"/>
              <a:t>ishode učenja</a:t>
            </a:r>
          </a:p>
          <a:p>
            <a:pPr>
              <a:buNone/>
            </a:pPr>
            <a:endParaRPr lang="hr-HR" dirty="0"/>
          </a:p>
          <a:p>
            <a:pPr>
              <a:buNone/>
            </a:pPr>
            <a:endParaRPr lang="hr-HR" dirty="0"/>
          </a:p>
          <a:p>
            <a:r>
              <a:rPr lang="hr-HR" b="1" dirty="0"/>
              <a:t>obvezan predmet: </a:t>
            </a:r>
            <a:r>
              <a:rPr lang="hr-HR" dirty="0"/>
              <a:t>velika razredna odjeljenja (oko 28 učenika), dužni smo ih motivirati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hr-HR" b="1" dirty="0"/>
              <a:t>NIZOZEMSKA</a:t>
            </a:r>
          </a:p>
          <a:p>
            <a:endParaRPr lang="hr-HR" dirty="0"/>
          </a:p>
          <a:p>
            <a:r>
              <a:rPr lang="hr-HR" dirty="0"/>
              <a:t>usmjereni su na </a:t>
            </a:r>
            <a:r>
              <a:rPr lang="hr-HR" b="1" dirty="0"/>
              <a:t>proces učenja</a:t>
            </a:r>
            <a:r>
              <a:rPr lang="hr-HR" dirty="0"/>
              <a:t>, </a:t>
            </a:r>
            <a:r>
              <a:rPr lang="hr-HR" b="1" dirty="0"/>
              <a:t>razvijanje kreativnosti i individualnosti</a:t>
            </a:r>
            <a:r>
              <a:rPr lang="hr-HR" dirty="0"/>
              <a:t> kod učenika (obrazovni ishodi su sporedni)</a:t>
            </a:r>
          </a:p>
          <a:p>
            <a:r>
              <a:rPr lang="hr-HR" b="1" dirty="0"/>
              <a:t>samostalno odabran predmet: </a:t>
            </a:r>
            <a:r>
              <a:rPr lang="hr-HR" dirty="0"/>
              <a:t>manja grupa učenika, motivirani su i svojevoljno sudjeluju u nastavi</a:t>
            </a:r>
          </a:p>
          <a:p>
            <a:endParaRPr lang="hr-H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hr-HR" b="1" dirty="0"/>
              <a:t>HRVATSKA</a:t>
            </a:r>
          </a:p>
          <a:p>
            <a:pPr>
              <a:buNone/>
            </a:pPr>
            <a:endParaRPr lang="hr-HR" b="1" dirty="0"/>
          </a:p>
          <a:p>
            <a:r>
              <a:rPr lang="hr-HR" b="1" dirty="0"/>
              <a:t>uvjeti za ostvarivanje programa</a:t>
            </a:r>
            <a:r>
              <a:rPr lang="hr-HR" dirty="0"/>
              <a:t> (prostor, oprema, sredstva): </a:t>
            </a:r>
          </a:p>
          <a:p>
            <a:pPr>
              <a:buNone/>
            </a:pPr>
            <a:r>
              <a:rPr lang="hr-HR" dirty="0"/>
              <a:t>    često </a:t>
            </a:r>
            <a:r>
              <a:rPr lang="hr-HR" b="1" dirty="0"/>
              <a:t>nedostatna opremljenost</a:t>
            </a:r>
            <a:r>
              <a:rPr lang="hr-HR" dirty="0"/>
              <a:t> kabineta glazbene umjetnosti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hr-HR" b="1" dirty="0"/>
              <a:t>NIZOZEMSKA</a:t>
            </a:r>
          </a:p>
          <a:p>
            <a:endParaRPr lang="hr-HR" b="1" dirty="0"/>
          </a:p>
          <a:p>
            <a:r>
              <a:rPr lang="hr-HR" b="1" dirty="0"/>
              <a:t>uvjeti za ostvarivanje programa</a:t>
            </a:r>
            <a:r>
              <a:rPr lang="hr-HR" dirty="0"/>
              <a:t> (prostor, oprema, sredstva): </a:t>
            </a:r>
          </a:p>
          <a:p>
            <a:pPr>
              <a:buNone/>
            </a:pPr>
            <a:r>
              <a:rPr lang="hr-HR" b="1" dirty="0"/>
              <a:t>    izuzetno dobro opremljen</a:t>
            </a:r>
            <a:r>
              <a:rPr lang="hr-HR" dirty="0"/>
              <a:t> kabinet glazbene umjetnosti </a:t>
            </a:r>
          </a:p>
          <a:p>
            <a:r>
              <a:rPr lang="hr-HR" dirty="0"/>
              <a:t>prostorije za </a:t>
            </a:r>
            <a:r>
              <a:rPr lang="hr-HR" b="1" dirty="0"/>
              <a:t>vježbanje</a:t>
            </a:r>
          </a:p>
          <a:p>
            <a:endParaRPr lang="hr-H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dirty="0"/>
              <a:t>DIDAKTIČKA ARTIKULACIJA SATA </a:t>
            </a:r>
            <a:r>
              <a:rPr lang="hr-HR" sz="3600" b="1" dirty="0"/>
              <a:t>(gimnazijski program, 11 učenika, 16 i 17 g.)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1" dirty="0"/>
              <a:t>trajanje: </a:t>
            </a:r>
            <a:r>
              <a:rPr lang="hr-HR" dirty="0"/>
              <a:t>2 školska sata</a:t>
            </a:r>
          </a:p>
          <a:p>
            <a:pPr>
              <a:buNone/>
            </a:pPr>
            <a:endParaRPr lang="hr-HR" dirty="0"/>
          </a:p>
          <a:p>
            <a:pPr>
              <a:buNone/>
            </a:pPr>
            <a:r>
              <a:rPr lang="hr-HR" dirty="0"/>
              <a:t> </a:t>
            </a:r>
            <a:r>
              <a:rPr lang="hr-HR" b="1" dirty="0"/>
              <a:t>1. UPJEVAVANJE</a:t>
            </a:r>
          </a:p>
          <a:p>
            <a:r>
              <a:rPr lang="hr-HR" dirty="0"/>
              <a:t>vježbe upjevavanja na različite slogove   (</a:t>
            </a:r>
            <a:r>
              <a:rPr lang="hr-HR" i="1" dirty="0"/>
              <a:t>ma</a:t>
            </a:r>
            <a:r>
              <a:rPr lang="hr-HR" dirty="0"/>
              <a:t>, </a:t>
            </a:r>
            <a:r>
              <a:rPr lang="hr-HR" i="1" dirty="0"/>
              <a:t>mi</a:t>
            </a:r>
            <a:r>
              <a:rPr lang="hr-HR" dirty="0"/>
              <a:t>, </a:t>
            </a:r>
            <a:r>
              <a:rPr lang="hr-HR" i="1" dirty="0"/>
              <a:t>mo</a:t>
            </a:r>
            <a:r>
              <a:rPr lang="hr-HR" dirty="0"/>
              <a:t>, </a:t>
            </a:r>
            <a:r>
              <a:rPr lang="hr-HR" i="1" dirty="0"/>
              <a:t>mu</a:t>
            </a:r>
            <a:r>
              <a:rPr lang="hr-HR" dirty="0"/>
              <a:t>)</a:t>
            </a:r>
          </a:p>
          <a:p>
            <a:r>
              <a:rPr lang="hr-HR" dirty="0"/>
              <a:t>višeglasno pjevanje </a:t>
            </a:r>
            <a:r>
              <a:rPr lang="hr-HR" i="1" dirty="0"/>
              <a:t>a cappella </a:t>
            </a:r>
            <a:r>
              <a:rPr lang="hr-HR" dirty="0"/>
              <a:t>popularne pjesme </a:t>
            </a:r>
            <a:r>
              <a:rPr lang="hr-HR" i="1" dirty="0"/>
              <a:t>Lonely avenue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r-HR" dirty="0"/>
              <a:t> </a:t>
            </a:r>
            <a:r>
              <a:rPr lang="hr-HR" b="1" dirty="0"/>
              <a:t>2. POZNAVANJE GLAZBENE TEORIJE</a:t>
            </a:r>
          </a:p>
          <a:p>
            <a:r>
              <a:rPr lang="hr-HR" b="1" dirty="0"/>
              <a:t>kvintni i kvartni krug                    </a:t>
            </a:r>
          </a:p>
          <a:p>
            <a:pPr>
              <a:buNone/>
            </a:pPr>
            <a:r>
              <a:rPr lang="hr-HR" dirty="0"/>
              <a:t>   (određivanje predznaka za zadani dur i paralelni mol)</a:t>
            </a:r>
          </a:p>
          <a:p>
            <a:r>
              <a:rPr lang="hr-HR" b="1" dirty="0"/>
              <a:t>slušno prepoznavanje intervala </a:t>
            </a:r>
            <a:r>
              <a:rPr lang="hr-HR" dirty="0"/>
              <a:t>(sedam intervala: M3, V2, Č4, M2, Č5, V3, Č5)</a:t>
            </a:r>
          </a:p>
          <a:p>
            <a:r>
              <a:rPr lang="hr-HR" b="1" dirty="0"/>
              <a:t>ritamski diktat </a:t>
            </a:r>
          </a:p>
          <a:p>
            <a:pPr>
              <a:buNone/>
            </a:pPr>
            <a:r>
              <a:rPr lang="hr-HR" dirty="0"/>
              <a:t>    (4/4 mjera, četiri takta)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hr-HR" dirty="0"/>
          </a:p>
          <a:p>
            <a:pPr>
              <a:buNone/>
            </a:pPr>
            <a:endParaRPr lang="hr-HR" dirty="0"/>
          </a:p>
          <a:p>
            <a:pPr>
              <a:buNone/>
            </a:pPr>
            <a:r>
              <a:rPr lang="hr-HR" b="1" dirty="0"/>
              <a:t>3. PJEVANJE PO NOTAMA</a:t>
            </a:r>
          </a:p>
          <a:p>
            <a:r>
              <a:rPr lang="hr-HR" dirty="0"/>
              <a:t>učenici pjevaju kanon H. Purcella podijeljeni u tri skupine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dirty="0"/>
              <a:t>DIDAKTIČKA ARTIKULACIJA SATA </a:t>
            </a:r>
            <a:r>
              <a:rPr lang="hr-HR" sz="4000" b="1" dirty="0"/>
              <a:t>(gimnazijski program</a:t>
            </a:r>
            <a:r>
              <a:rPr lang="hr-HR" sz="4000" b="1"/>
              <a:t>, 9 </a:t>
            </a:r>
            <a:r>
              <a:rPr lang="hr-HR" sz="4000" b="1" dirty="0"/>
              <a:t>učenika, 17 g.)</a:t>
            </a:r>
            <a:endParaRPr lang="hr-H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1" dirty="0"/>
              <a:t>trajanje: </a:t>
            </a:r>
            <a:r>
              <a:rPr lang="hr-HR" dirty="0"/>
              <a:t>2 školska sata</a:t>
            </a:r>
          </a:p>
          <a:p>
            <a:pPr>
              <a:buNone/>
            </a:pPr>
            <a:endParaRPr lang="hr-HR" dirty="0"/>
          </a:p>
          <a:p>
            <a:r>
              <a:rPr lang="hr-HR" dirty="0"/>
              <a:t>uvježbavanje pjesama za ispit (</a:t>
            </a:r>
            <a:r>
              <a:rPr lang="hr-HR" b="1" dirty="0"/>
              <a:t>popularna glazba - različiti glazbeni žanrovi</a:t>
            </a:r>
            <a:r>
              <a:rPr lang="hr-HR" dirty="0"/>
              <a:t>)</a:t>
            </a:r>
          </a:p>
          <a:p>
            <a:endParaRPr lang="hr-HR" dirty="0"/>
          </a:p>
          <a:p>
            <a:r>
              <a:rPr lang="hr-HR" dirty="0"/>
              <a:t>svaki učenik na ispitu mora izvesti </a:t>
            </a:r>
            <a:r>
              <a:rPr lang="hr-HR" b="1" dirty="0"/>
              <a:t>dvije pjesme s grupom/bandom </a:t>
            </a:r>
            <a:r>
              <a:rPr lang="hr-HR" dirty="0"/>
              <a:t>(pjevanje i/ili sviranje)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 descr="IMG_01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38200" y="914400"/>
            <a:ext cx="3394472" cy="4876800"/>
          </a:xfrm>
        </p:spPr>
      </p:pic>
      <p:pic>
        <p:nvPicPr>
          <p:cNvPr id="5" name="Picture 4" descr="IMG_009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43400" y="990600"/>
            <a:ext cx="4419600" cy="48006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dirty="0"/>
              <a:t>DIDAKTIČKA ARTIKULACIJA SATA </a:t>
            </a:r>
            <a:r>
              <a:rPr lang="hr-HR" sz="3600" b="1" dirty="0"/>
              <a:t>(strukovni program, 6 učenika, 15 i 16 g.)</a:t>
            </a:r>
            <a:endParaRPr lang="hr-H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HR" b="1" dirty="0"/>
              <a:t>trajanje: </a:t>
            </a:r>
            <a:r>
              <a:rPr lang="hr-HR" dirty="0"/>
              <a:t>2 školska sata</a:t>
            </a:r>
          </a:p>
          <a:p>
            <a:endParaRPr lang="hr-HR" dirty="0"/>
          </a:p>
          <a:p>
            <a:pPr>
              <a:buNone/>
            </a:pPr>
            <a:r>
              <a:rPr lang="hr-HR" b="1" dirty="0"/>
              <a:t>1. ANALIZA REZULTATA PISANE PROVJERE   ZNANJA </a:t>
            </a:r>
          </a:p>
          <a:p>
            <a:pPr>
              <a:buNone/>
            </a:pPr>
            <a:r>
              <a:rPr lang="hr-HR" dirty="0"/>
              <a:t>   (ispit se pisao tijekom </a:t>
            </a:r>
            <a:r>
              <a:rPr lang="hr-HR" i="1" dirty="0"/>
              <a:t>exam weeka</a:t>
            </a:r>
            <a:r>
              <a:rPr lang="hr-HR" dirty="0"/>
              <a:t>)</a:t>
            </a:r>
          </a:p>
          <a:p>
            <a:endParaRPr lang="hr-HR" dirty="0"/>
          </a:p>
          <a:p>
            <a:pPr>
              <a:buNone/>
            </a:pPr>
            <a:r>
              <a:rPr lang="hr-HR" b="1" dirty="0"/>
              <a:t>2. UVJEŽBAVANJE POPULARNIH PJESAMA</a:t>
            </a:r>
          </a:p>
          <a:p>
            <a:r>
              <a:rPr lang="hr-HR" dirty="0"/>
              <a:t>pjevanje i sviranje u bandu </a:t>
            </a:r>
          </a:p>
          <a:p>
            <a:pPr>
              <a:buNone/>
            </a:pPr>
            <a:r>
              <a:rPr lang="hr-HR" dirty="0"/>
              <a:t>   (glazbala: električna gitara, bas gitara, klavir)</a:t>
            </a:r>
          </a:p>
          <a:p>
            <a:endParaRPr lang="hr-HR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 descr="IMG_01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5800" y="990600"/>
            <a:ext cx="7696200" cy="48006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449763"/>
          </a:xfrm>
        </p:spPr>
        <p:txBody>
          <a:bodyPr>
            <a:normAutofit lnSpcReduction="10000"/>
          </a:bodyPr>
          <a:lstStyle/>
          <a:p>
            <a:r>
              <a:rPr lang="hr-HR" dirty="0"/>
              <a:t>program Europske unije na području obrazovanja (KA 2 – Suradnja za inovacije i razmjenu dobre prakse)</a:t>
            </a:r>
          </a:p>
          <a:p>
            <a:endParaRPr lang="hr-HR" dirty="0"/>
          </a:p>
          <a:p>
            <a:pPr>
              <a:buNone/>
            </a:pPr>
            <a:r>
              <a:rPr lang="hr-HR" b="1" dirty="0"/>
              <a:t>ŠKOLE – PARTNERI:</a:t>
            </a:r>
          </a:p>
          <a:p>
            <a:r>
              <a:rPr lang="hr-HR" b="1" i="1" dirty="0"/>
              <a:t>Gimnazija Tituša Brezovačkog</a:t>
            </a:r>
            <a:r>
              <a:rPr lang="hr-HR" dirty="0"/>
              <a:t>, Zagreb</a:t>
            </a:r>
            <a:r>
              <a:rPr lang="hr-HR" i="1" dirty="0"/>
              <a:t>   </a:t>
            </a:r>
            <a:r>
              <a:rPr lang="hr-HR" dirty="0"/>
              <a:t>(nositelj projekta) </a:t>
            </a:r>
          </a:p>
          <a:p>
            <a:r>
              <a:rPr lang="hr-HR" b="1" i="1" dirty="0"/>
              <a:t>Berger Scholengemeenschap</a:t>
            </a:r>
            <a:r>
              <a:rPr lang="hr-HR" dirty="0"/>
              <a:t>, Bergen, Nizozemska</a:t>
            </a:r>
          </a:p>
          <a:p>
            <a:endParaRPr lang="hr-HR" dirty="0"/>
          </a:p>
        </p:txBody>
      </p:sp>
      <p:pic>
        <p:nvPicPr>
          <p:cNvPr id="4" name="Picture 4" descr="https://ec.europa.eu/programmes/erasmus-plus/sites/erasmusplus/files/og_image/eu-erasmus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52400"/>
            <a:ext cx="6477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dirty="0"/>
              <a:t>PISANI ISPIT ZNANJA </a:t>
            </a:r>
            <a:br>
              <a:rPr lang="hr-HR" b="1" dirty="0"/>
            </a:br>
            <a:r>
              <a:rPr lang="hr-HR" b="1" dirty="0"/>
              <a:t>(strukovni program)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hr-HR" sz="2400" b="1" dirty="0"/>
              <a:t>1. A. Vivaldi: </a:t>
            </a:r>
            <a:r>
              <a:rPr lang="hr-HR" sz="2400" b="1" i="1" dirty="0"/>
              <a:t>Proljeće</a:t>
            </a:r>
            <a:r>
              <a:rPr lang="hr-HR" sz="2400" b="1" dirty="0"/>
              <a:t>, I. stavak: Allegro</a:t>
            </a:r>
            <a:endParaRPr lang="hr-HR" sz="2400" dirty="0"/>
          </a:p>
          <a:p>
            <a:pPr>
              <a:buNone/>
            </a:pPr>
            <a:r>
              <a:rPr lang="hr-HR" sz="2400" b="1" dirty="0"/>
              <a:t>a) Odredite zvuk orkestra na početku i na kraju stavka.</a:t>
            </a:r>
          </a:p>
          <a:p>
            <a:r>
              <a:rPr lang="hr-HR" sz="2400" b="1" dirty="0"/>
              <a:t>ponuđeni odgovori: </a:t>
            </a:r>
          </a:p>
          <a:p>
            <a:pPr>
              <a:buNone/>
            </a:pPr>
            <a:r>
              <a:rPr lang="hr-HR" sz="2400" dirty="0"/>
              <a:t>    unisono/unisono; unisono/višeglasno; višeglasno/unisono; višeglasno/višeglasno</a:t>
            </a:r>
          </a:p>
          <a:p>
            <a:pPr>
              <a:buNone/>
            </a:pPr>
            <a:r>
              <a:rPr lang="hr-HR" sz="2400" b="1" dirty="0"/>
              <a:t>b) Odredite na koji se način izmjenjuje </a:t>
            </a:r>
            <a:r>
              <a:rPr lang="hr-HR" sz="2400" b="1" i="1" dirty="0"/>
              <a:t>plošna </a:t>
            </a:r>
            <a:r>
              <a:rPr lang="hr-HR" sz="2600" b="1" i="1" dirty="0"/>
              <a:t>dinamika</a:t>
            </a:r>
            <a:r>
              <a:rPr lang="hr-HR" sz="2600" b="1" dirty="0"/>
              <a:t>.</a:t>
            </a:r>
          </a:p>
          <a:p>
            <a:pPr>
              <a:buNone/>
            </a:pPr>
            <a:endParaRPr lang="hr-HR" sz="2600" b="1" dirty="0"/>
          </a:p>
          <a:p>
            <a:pPr>
              <a:buNone/>
            </a:pPr>
            <a:r>
              <a:rPr lang="hr-HR" sz="2400" b="1" dirty="0"/>
              <a:t>2. Daniel Powter: </a:t>
            </a:r>
            <a:r>
              <a:rPr lang="hr-HR" sz="2400" b="1" i="1" dirty="0"/>
              <a:t>Bad day </a:t>
            </a:r>
          </a:p>
          <a:p>
            <a:pPr>
              <a:buNone/>
            </a:pPr>
            <a:r>
              <a:rPr lang="hr-HR" sz="2400" b="1" dirty="0"/>
              <a:t>     Klavir svira motiv tri puta. Kako se kreće najdublja (basova) dionica?</a:t>
            </a:r>
          </a:p>
          <a:p>
            <a:r>
              <a:rPr lang="hr-HR" sz="2400" b="1" dirty="0"/>
              <a:t>ponuđeni odgovori: </a:t>
            </a:r>
            <a:r>
              <a:rPr lang="hr-HR" sz="2400" dirty="0"/>
              <a:t>uzlazno; silazno; jednolično</a:t>
            </a:r>
          </a:p>
          <a:p>
            <a:pPr>
              <a:buNone/>
            </a:pPr>
            <a:endParaRPr lang="hr-HR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hr-HR" sz="2400" b="1" dirty="0"/>
              <a:t>3. Slušanje dvaju ulomka vokalno-instrumentalnih primjera.</a:t>
            </a:r>
          </a:p>
          <a:p>
            <a:pPr>
              <a:buNone/>
            </a:pPr>
            <a:r>
              <a:rPr lang="hr-HR" sz="2400" b="1" dirty="0"/>
              <a:t>a) Odredite način pjevanja </a:t>
            </a:r>
            <a:r>
              <a:rPr lang="hr-HR" sz="2400" dirty="0"/>
              <a:t>(jednoglasje; višeglasje).</a:t>
            </a:r>
          </a:p>
          <a:p>
            <a:pPr>
              <a:buNone/>
            </a:pPr>
            <a:r>
              <a:rPr lang="hr-HR" sz="2400" b="1" dirty="0"/>
              <a:t>b) Tko svira pratnju u prvom, a tko u drugom primjeru? </a:t>
            </a:r>
          </a:p>
          <a:p>
            <a:pPr>
              <a:buNone/>
            </a:pPr>
            <a:endParaRPr lang="hr-HR" sz="2400" b="1" dirty="0"/>
          </a:p>
          <a:p>
            <a:pPr>
              <a:buNone/>
            </a:pPr>
            <a:r>
              <a:rPr lang="hr-HR" sz="2400" b="1" dirty="0"/>
              <a:t>4. P. I. Čajkovski: </a:t>
            </a:r>
            <a:r>
              <a:rPr lang="hr-HR" sz="2400" b="1" i="1" dirty="0"/>
              <a:t>Ščelkunčik</a:t>
            </a:r>
            <a:r>
              <a:rPr lang="hr-HR" sz="2400" b="1" dirty="0"/>
              <a:t>, </a:t>
            </a:r>
            <a:r>
              <a:rPr lang="hr-HR" sz="2400" b="1" i="1" dirty="0"/>
              <a:t>Ples šećerne vile</a:t>
            </a:r>
          </a:p>
          <a:p>
            <a:pPr marL="514350" indent="-514350">
              <a:buNone/>
            </a:pPr>
            <a:r>
              <a:rPr lang="hr-HR" sz="2400" b="1" dirty="0"/>
              <a:t>a) Odredite tehniku sviranja gudača. </a:t>
            </a:r>
          </a:p>
          <a:p>
            <a:r>
              <a:rPr lang="hr-HR" sz="2400" b="1" dirty="0"/>
              <a:t>ponuđeni odgovori:</a:t>
            </a:r>
            <a:r>
              <a:rPr lang="hr-HR" sz="2400" dirty="0"/>
              <a:t> </a:t>
            </a:r>
            <a:r>
              <a:rPr lang="hr-HR" sz="2400" i="1" dirty="0"/>
              <a:t>pizzicato</a:t>
            </a:r>
            <a:r>
              <a:rPr lang="hr-HR" sz="2400" dirty="0"/>
              <a:t>; </a:t>
            </a:r>
            <a:r>
              <a:rPr lang="hr-HR" sz="2400" i="1" dirty="0"/>
              <a:t>staccato</a:t>
            </a:r>
          </a:p>
          <a:p>
            <a:pPr>
              <a:buNone/>
            </a:pPr>
            <a:r>
              <a:rPr lang="hr-HR" sz="2400" b="1" dirty="0"/>
              <a:t>b) Odredite ritam drugog takta glavne melodije.  </a:t>
            </a:r>
          </a:p>
          <a:p>
            <a:pPr>
              <a:buNone/>
            </a:pPr>
            <a:r>
              <a:rPr lang="hr-HR" sz="2400" dirty="0"/>
              <a:t>     (Ponuđeni su različiti ritamski obrasci.)</a:t>
            </a:r>
          </a:p>
          <a:p>
            <a:pPr marL="457200" indent="-457200">
              <a:buAutoNum type="alphaLcParenR"/>
            </a:pPr>
            <a:endParaRPr lang="hr-HR" sz="2400" b="1" dirty="0"/>
          </a:p>
          <a:p>
            <a:pPr marL="457200" indent="-457200">
              <a:buAutoNum type="alphaLcParenR"/>
            </a:pPr>
            <a:endParaRPr lang="hr-HR" sz="2400" b="1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r-HR" sz="2400" b="1" dirty="0"/>
              <a:t>5.  Slušanje različitih glazbenih primjera (jazz, folk i klasična glazba). Učenici moraju odrediti sljedeće sastavnice:</a:t>
            </a:r>
          </a:p>
          <a:p>
            <a:endParaRPr lang="hr-HR" sz="2400" dirty="0"/>
          </a:p>
          <a:p>
            <a:r>
              <a:rPr lang="hr-HR" sz="2400" dirty="0"/>
              <a:t>tko svira ili pjeva glavnu melodiju</a:t>
            </a:r>
          </a:p>
          <a:p>
            <a:r>
              <a:rPr lang="hr-HR" sz="2400" dirty="0"/>
              <a:t>tko svira pratnju</a:t>
            </a:r>
          </a:p>
          <a:p>
            <a:r>
              <a:rPr lang="hr-HR" sz="2400" dirty="0"/>
              <a:t>vrstu zbora</a:t>
            </a:r>
          </a:p>
          <a:p>
            <a:r>
              <a:rPr lang="hr-HR" sz="2400" dirty="0"/>
              <a:t>vrstu orkestra</a:t>
            </a:r>
          </a:p>
          <a:p>
            <a:r>
              <a:rPr lang="hr-HR" sz="2400" dirty="0"/>
              <a:t>vrstu višeglasja (homofonija ili polifonija)</a:t>
            </a:r>
          </a:p>
          <a:p>
            <a:r>
              <a:rPr lang="hr-HR" sz="2400" dirty="0"/>
              <a:t>mjeru (dvodobna ili trodobna)</a:t>
            </a:r>
          </a:p>
          <a:p>
            <a:pPr>
              <a:buNone/>
            </a:pPr>
            <a:endParaRPr lang="hr-HR" sz="2400" dirty="0"/>
          </a:p>
          <a:p>
            <a:endParaRPr lang="hr-HR" sz="24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hr-HR" sz="2400" b="1" dirty="0"/>
              <a:t>6. Objasnite oblik ronda i napišite shemu slovima.</a:t>
            </a:r>
          </a:p>
          <a:p>
            <a:endParaRPr lang="hr-HR" sz="2400" dirty="0"/>
          </a:p>
          <a:p>
            <a:pPr>
              <a:buNone/>
            </a:pPr>
            <a:r>
              <a:rPr lang="hr-HR" sz="2400" b="1" dirty="0"/>
              <a:t>7. Imenujte note zapisane u notnom crtovlju. </a:t>
            </a:r>
          </a:p>
          <a:p>
            <a:pPr>
              <a:buNone/>
            </a:pPr>
            <a:r>
              <a:rPr lang="hr-HR" sz="2400" dirty="0"/>
              <a:t>    (16 nota u violinskom ključu.)</a:t>
            </a:r>
          </a:p>
          <a:p>
            <a:endParaRPr lang="hr-HR" sz="2400" dirty="0"/>
          </a:p>
          <a:p>
            <a:pPr>
              <a:buNone/>
            </a:pPr>
            <a:r>
              <a:rPr lang="hr-HR" sz="2400" b="1" dirty="0"/>
              <a:t>8.  Opišite sljedeće izraze: </a:t>
            </a:r>
            <a:r>
              <a:rPr lang="hr-HR" sz="2400" b="1" i="1" dirty="0"/>
              <a:t>akustično</a:t>
            </a:r>
            <a:r>
              <a:rPr lang="hr-HR" sz="2400" b="1" dirty="0"/>
              <a:t>, </a:t>
            </a:r>
            <a:r>
              <a:rPr lang="hr-HR" sz="2400" b="1" i="1" dirty="0"/>
              <a:t>glissando</a:t>
            </a:r>
            <a:r>
              <a:rPr lang="hr-HR" sz="2400" b="1" dirty="0"/>
              <a:t>,   </a:t>
            </a:r>
            <a:r>
              <a:rPr lang="hr-HR" sz="2400" b="1" i="1" dirty="0"/>
              <a:t>accelerando</a:t>
            </a:r>
            <a:r>
              <a:rPr lang="hr-HR" sz="2400" b="1" dirty="0"/>
              <a:t>, </a:t>
            </a:r>
            <a:r>
              <a:rPr lang="hr-HR" sz="2400" b="1" i="1" dirty="0"/>
              <a:t>crescendo</a:t>
            </a:r>
            <a:r>
              <a:rPr lang="hr-HR" sz="2400" b="1" dirty="0"/>
              <a:t>.</a:t>
            </a:r>
          </a:p>
          <a:p>
            <a:pPr>
              <a:buNone/>
            </a:pPr>
            <a:endParaRPr lang="hr-HR" sz="2400" dirty="0"/>
          </a:p>
          <a:p>
            <a:pPr>
              <a:buNone/>
            </a:pPr>
            <a:r>
              <a:rPr lang="hr-HR" sz="2400" b="1" dirty="0"/>
              <a:t>9.  Prepoznajte glazbala prikazana na slikama.</a:t>
            </a:r>
          </a:p>
          <a:p>
            <a:pPr>
              <a:buNone/>
            </a:pPr>
            <a:r>
              <a:rPr lang="hr-HR" sz="2400" dirty="0"/>
              <a:t>     (Flauta, piccolo, panova frula, harmonika, truba, trombon, oboa, francuski rog, fagot, klarinet, tuba, saksofon.)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b="1" dirty="0"/>
              <a:t>PROBA ŠKOLSKOG ZBORA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1" dirty="0"/>
              <a:t>trajanje: </a:t>
            </a:r>
            <a:r>
              <a:rPr lang="hr-HR" dirty="0"/>
              <a:t>2 školska sata</a:t>
            </a:r>
          </a:p>
          <a:p>
            <a:r>
              <a:rPr lang="hr-HR" b="1" dirty="0"/>
              <a:t>10 učenika </a:t>
            </a:r>
            <a:r>
              <a:rPr lang="hr-HR" dirty="0"/>
              <a:t>različitih usmjerenja</a:t>
            </a:r>
          </a:p>
          <a:p>
            <a:endParaRPr lang="hr-HR" dirty="0"/>
          </a:p>
          <a:p>
            <a:r>
              <a:rPr lang="hr-HR" dirty="0"/>
              <a:t>uvježbavanje popularnih pjesama za </a:t>
            </a:r>
            <a:r>
              <a:rPr lang="hr-HR" b="1" dirty="0"/>
              <a:t>školsku predstavu </a:t>
            </a:r>
            <a:r>
              <a:rPr lang="hr-HR" b="1" i="1" dirty="0"/>
              <a:t>Happily ever after</a:t>
            </a:r>
          </a:p>
          <a:p>
            <a:r>
              <a:rPr lang="hr-HR" dirty="0"/>
              <a:t>predstava je zajednički projekt </a:t>
            </a:r>
            <a:r>
              <a:rPr lang="hr-HR" b="1" dirty="0"/>
              <a:t>glumaca</a:t>
            </a:r>
            <a:r>
              <a:rPr lang="hr-HR" dirty="0"/>
              <a:t>, </a:t>
            </a:r>
            <a:r>
              <a:rPr lang="hr-HR" b="1" dirty="0"/>
              <a:t>pjevača</a:t>
            </a:r>
            <a:r>
              <a:rPr lang="hr-HR" dirty="0"/>
              <a:t>, </a:t>
            </a:r>
            <a:r>
              <a:rPr lang="hr-HR" b="1" dirty="0"/>
              <a:t>školskog orkestra </a:t>
            </a:r>
            <a:r>
              <a:rPr lang="hr-HR" dirty="0"/>
              <a:t>i </a:t>
            </a:r>
            <a:r>
              <a:rPr lang="hr-HR" b="1" dirty="0"/>
              <a:t>banda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CILJ PROJEKTA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800" dirty="0"/>
              <a:t>upoznavanje s </a:t>
            </a:r>
            <a:r>
              <a:rPr lang="hr-HR" sz="2800" b="1" dirty="0"/>
              <a:t>drukčijim školskim sustavom</a:t>
            </a:r>
            <a:r>
              <a:rPr lang="hr-HR" sz="2800" dirty="0"/>
              <a:t> i </a:t>
            </a:r>
            <a:r>
              <a:rPr lang="hr-HR" sz="2800" b="1" dirty="0"/>
              <a:t>metodama rada</a:t>
            </a:r>
          </a:p>
          <a:p>
            <a:r>
              <a:rPr lang="hr-HR" sz="2800" b="1" dirty="0"/>
              <a:t>kritički osvrt na vlastite metoda rada </a:t>
            </a:r>
            <a:r>
              <a:rPr lang="hr-HR" sz="2800" dirty="0"/>
              <a:t>(što radimo bolje, a što lošije)</a:t>
            </a:r>
          </a:p>
          <a:p>
            <a:r>
              <a:rPr lang="hr-HR" sz="2800" b="1" dirty="0"/>
              <a:t>nova poznanstva</a:t>
            </a:r>
          </a:p>
          <a:p>
            <a:r>
              <a:rPr lang="hr-HR" sz="2800" b="1" dirty="0"/>
              <a:t>timski rad</a:t>
            </a:r>
          </a:p>
          <a:p>
            <a:r>
              <a:rPr lang="hr-HR" sz="2800" dirty="0"/>
              <a:t>upoznavanje </a:t>
            </a:r>
            <a:r>
              <a:rPr lang="hr-HR" sz="2800" b="1" dirty="0"/>
              <a:t>druge kulture</a:t>
            </a:r>
            <a:r>
              <a:rPr lang="hr-HR" sz="2800" dirty="0"/>
              <a:t>, </a:t>
            </a:r>
            <a:r>
              <a:rPr lang="hr-HR" sz="2800" b="1" dirty="0"/>
              <a:t>kulturne</a:t>
            </a:r>
            <a:r>
              <a:rPr lang="hr-HR" sz="2800" dirty="0"/>
              <a:t> i </a:t>
            </a:r>
            <a:r>
              <a:rPr lang="hr-HR" sz="2800" b="1" dirty="0"/>
              <a:t>umjetničke baštine</a:t>
            </a:r>
          </a:p>
          <a:p>
            <a:r>
              <a:rPr lang="hr-HR" sz="2800" dirty="0"/>
              <a:t>prakticiranje i usavršavanje </a:t>
            </a:r>
            <a:r>
              <a:rPr lang="hr-HR" sz="2800" b="1" dirty="0"/>
              <a:t>stranih jezika</a:t>
            </a:r>
          </a:p>
          <a:p>
            <a:endParaRPr lang="hr-HR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 descr="D:\My Documents\My Pictures\mobitel travanj 2016\WP_20160410_012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143000"/>
            <a:ext cx="7239000" cy="464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r-HR" sz="8800" b="1" dirty="0"/>
              <a:t>Hvala na suradnji!</a:t>
            </a:r>
          </a:p>
          <a:p>
            <a:pPr>
              <a:buNone/>
            </a:pPr>
            <a:r>
              <a:rPr lang="hr-HR" b="1" dirty="0"/>
              <a:t>                                            </a:t>
            </a:r>
          </a:p>
          <a:p>
            <a:pPr>
              <a:buNone/>
            </a:pPr>
            <a:r>
              <a:rPr lang="hr-HR" b="1" dirty="0"/>
              <a:t>                                                      Tina Cota, prof.</a:t>
            </a:r>
          </a:p>
          <a:p>
            <a:endParaRPr lang="hr-H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b="1" dirty="0"/>
          </a:p>
          <a:p>
            <a:r>
              <a:rPr lang="hr-HR" b="1" dirty="0"/>
              <a:t>trajanje projekta: </a:t>
            </a:r>
            <a:r>
              <a:rPr lang="hr-HR" dirty="0"/>
              <a:t>2014. – 2016.</a:t>
            </a:r>
          </a:p>
          <a:p>
            <a:endParaRPr lang="hr-HR" dirty="0"/>
          </a:p>
          <a:p>
            <a:r>
              <a:rPr lang="hr-HR" dirty="0"/>
              <a:t>međunarodna suradnja ostvarena je na području </a:t>
            </a:r>
            <a:r>
              <a:rPr lang="hr-HR" b="1" dirty="0"/>
              <a:t>glazbene </a:t>
            </a:r>
            <a:r>
              <a:rPr lang="hr-HR" dirty="0"/>
              <a:t>i </a:t>
            </a:r>
            <a:r>
              <a:rPr lang="hr-HR" b="1" dirty="0"/>
              <a:t>likovne</a:t>
            </a:r>
            <a:r>
              <a:rPr lang="hr-HR" dirty="0"/>
              <a:t> </a:t>
            </a:r>
            <a:r>
              <a:rPr lang="hr-HR" b="1" dirty="0"/>
              <a:t>umjetnosti </a:t>
            </a:r>
            <a:r>
              <a:rPr lang="hr-HR" dirty="0"/>
              <a:t> </a:t>
            </a:r>
          </a:p>
          <a:p>
            <a:pPr>
              <a:buNone/>
            </a:pPr>
            <a:endParaRPr lang="hr-HR" dirty="0"/>
          </a:p>
          <a:p>
            <a:r>
              <a:rPr lang="hr-HR" dirty="0"/>
              <a:t>naziv projekta: </a:t>
            </a:r>
            <a:r>
              <a:rPr lang="hr-HR" b="1" i="1" dirty="0"/>
              <a:t>SmArt Teenagers</a:t>
            </a:r>
          </a:p>
          <a:p>
            <a:endParaRPr lang="hr-HR" dirty="0"/>
          </a:p>
          <a:p>
            <a:endParaRPr lang="hr-HR" dirty="0"/>
          </a:p>
          <a:p>
            <a:endParaRPr lang="hr-H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2050" name="Picture 2" descr="E:\fotke\BERGEN, AMSTERDAM 2015\DSC0408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28600"/>
            <a:ext cx="4038600" cy="3505201"/>
          </a:xfrm>
          <a:prstGeom prst="rect">
            <a:avLst/>
          </a:prstGeom>
          <a:noFill/>
        </p:spPr>
      </p:pic>
      <p:pic>
        <p:nvPicPr>
          <p:cNvPr id="6" name="Picture 5" descr="DSC041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67200" y="3200400"/>
            <a:ext cx="3962400" cy="3429000"/>
          </a:xfrm>
          <a:prstGeom prst="rect">
            <a:avLst/>
          </a:prstGeom>
        </p:spPr>
      </p:pic>
      <p:pic>
        <p:nvPicPr>
          <p:cNvPr id="7" name="Picture 6" descr="DSC0415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62400" y="228600"/>
            <a:ext cx="4724400" cy="3429000"/>
          </a:xfrm>
          <a:prstGeom prst="rect">
            <a:avLst/>
          </a:prstGeom>
        </p:spPr>
      </p:pic>
      <p:pic>
        <p:nvPicPr>
          <p:cNvPr id="8" name="Content Placeholder 3" descr="IMG_011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3400" y="3505200"/>
            <a:ext cx="3429000" cy="32004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i="1" dirty="0"/>
              <a:t>Berger Scholengemeenschap</a:t>
            </a:r>
            <a:endParaRPr lang="hr-HR" b="1" dirty="0"/>
          </a:p>
        </p:txBody>
      </p:sp>
      <p:pic>
        <p:nvPicPr>
          <p:cNvPr id="8" name="Content Placeholder 7" descr="Nizozemska 2016 1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1524000"/>
            <a:ext cx="3394472" cy="4525963"/>
          </a:xfrm>
        </p:spPr>
      </p:pic>
      <p:pic>
        <p:nvPicPr>
          <p:cNvPr id="9" name="Picture 8" descr="IMG_004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91000" y="1676400"/>
            <a:ext cx="4191000" cy="4114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BSG ŠKOLA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državna srednja škola smještena na rubu šume</a:t>
            </a:r>
          </a:p>
          <a:p>
            <a:r>
              <a:rPr lang="hr-HR" dirty="0"/>
              <a:t>preko </a:t>
            </a:r>
            <a:r>
              <a:rPr lang="hr-HR" b="1" dirty="0"/>
              <a:t>800 učenika</a:t>
            </a:r>
          </a:p>
          <a:p>
            <a:r>
              <a:rPr lang="hr-HR" dirty="0"/>
              <a:t>škola nudi </a:t>
            </a:r>
            <a:r>
              <a:rPr lang="hr-HR" b="1" dirty="0"/>
              <a:t>tri programa: </a:t>
            </a:r>
            <a:r>
              <a:rPr lang="hr-HR" dirty="0"/>
              <a:t>VMBO, HAVO i VWO</a:t>
            </a:r>
          </a:p>
          <a:p>
            <a:r>
              <a:rPr lang="hr-HR" dirty="0"/>
              <a:t>uz kognitivni razvoj, pažnja je usmjerena na  </a:t>
            </a:r>
            <a:r>
              <a:rPr lang="hr-HR" b="1" dirty="0"/>
              <a:t>kulturni</a:t>
            </a:r>
            <a:r>
              <a:rPr lang="hr-HR" dirty="0"/>
              <a:t> i </a:t>
            </a:r>
            <a:r>
              <a:rPr lang="hr-HR" b="1" dirty="0"/>
              <a:t>kreativni razvoj </a:t>
            </a:r>
            <a:r>
              <a:rPr lang="hr-HR" dirty="0"/>
              <a:t>učenika</a:t>
            </a:r>
          </a:p>
          <a:p>
            <a:endParaRPr lang="hr-HR" b="1" dirty="0"/>
          </a:p>
          <a:p>
            <a:pPr>
              <a:buNone/>
            </a:pPr>
            <a:endParaRPr lang="hr-HR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pojačani program na području </a:t>
            </a:r>
            <a:r>
              <a:rPr lang="hr-HR" b="1" dirty="0"/>
              <a:t>umjetnosti</a:t>
            </a:r>
          </a:p>
          <a:p>
            <a:endParaRPr lang="hr-HR" dirty="0"/>
          </a:p>
          <a:p>
            <a:r>
              <a:rPr lang="hr-HR" b="1" dirty="0"/>
              <a:t>glazbena umjetnost </a:t>
            </a:r>
            <a:r>
              <a:rPr lang="hr-HR" dirty="0"/>
              <a:t>– predmet koji je moguće izabrati u svim usmjerenjima</a:t>
            </a:r>
          </a:p>
          <a:p>
            <a:endParaRPr lang="hr-HR" dirty="0"/>
          </a:p>
          <a:p>
            <a:r>
              <a:rPr lang="hr-HR" dirty="0"/>
              <a:t>dodatni predmeti:</a:t>
            </a:r>
            <a:r>
              <a:rPr lang="hr-HR" b="1" dirty="0"/>
              <a:t> zbor</a:t>
            </a:r>
            <a:r>
              <a:rPr lang="hr-HR" dirty="0"/>
              <a:t>, </a:t>
            </a:r>
            <a:r>
              <a:rPr lang="hr-HR" b="1" dirty="0"/>
              <a:t>orkestar</a:t>
            </a:r>
            <a:r>
              <a:rPr lang="hr-HR" dirty="0"/>
              <a:t>, </a:t>
            </a:r>
            <a:r>
              <a:rPr lang="hr-HR" b="1" dirty="0"/>
              <a:t>band </a:t>
            </a:r>
            <a:r>
              <a:rPr lang="hr-HR" dirty="0"/>
              <a:t>(uvježbavaju repertoar za školske priredbe)</a:t>
            </a:r>
          </a:p>
          <a:p>
            <a:pPr>
              <a:buNone/>
            </a:pPr>
            <a:endParaRPr lang="hr-HR" dirty="0"/>
          </a:p>
          <a:p>
            <a:endParaRPr lang="hr-H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dirty="0"/>
              <a:t>USPOREDBA PROVOĐENJA NASTAVE GLAZBENE UMJETNOSTI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hr-HR" sz="2600" b="1" dirty="0"/>
              <a:t>HRVATSKA </a:t>
            </a:r>
            <a:r>
              <a:rPr lang="hr-HR" sz="2600" dirty="0"/>
              <a:t>   </a:t>
            </a:r>
            <a:r>
              <a:rPr lang="hr-HR" dirty="0"/>
              <a:t> </a:t>
            </a:r>
          </a:p>
          <a:p>
            <a:r>
              <a:rPr lang="hr-HR" sz="2400" dirty="0"/>
              <a:t>predmet je sastavni dio </a:t>
            </a:r>
            <a:r>
              <a:rPr lang="hr-HR" sz="2400" b="1" dirty="0"/>
              <a:t>gimnazijskog obrazovanja    </a:t>
            </a:r>
          </a:p>
          <a:p>
            <a:pPr>
              <a:buNone/>
            </a:pPr>
            <a:endParaRPr lang="hr-HR" sz="2400" dirty="0"/>
          </a:p>
          <a:p>
            <a:r>
              <a:rPr lang="hr-HR" sz="2400" dirty="0"/>
              <a:t>obrada nastavnih sadržaja </a:t>
            </a:r>
            <a:r>
              <a:rPr lang="hr-HR" sz="2400" b="1" dirty="0"/>
              <a:t>propisana je nastavnim planom i programom </a:t>
            </a:r>
          </a:p>
          <a:p>
            <a:pPr>
              <a:buNone/>
            </a:pPr>
            <a:endParaRPr lang="hr-HR" sz="2400" dirty="0"/>
          </a:p>
          <a:p>
            <a:r>
              <a:rPr lang="hr-HR" sz="2400" b="1" dirty="0"/>
              <a:t>povijest glazbe </a:t>
            </a:r>
            <a:r>
              <a:rPr lang="hr-HR" sz="2400" dirty="0"/>
              <a:t>i </a:t>
            </a:r>
            <a:r>
              <a:rPr lang="hr-HR" sz="2400" b="1" dirty="0"/>
              <a:t>slušni primjeri</a:t>
            </a:r>
            <a:r>
              <a:rPr lang="hr-HR" sz="2400" dirty="0"/>
              <a:t> uče se kroz stilska razdoblja (</a:t>
            </a:r>
            <a:r>
              <a:rPr lang="hr-HR" sz="2400" b="1" i="1" dirty="0"/>
              <a:t>dijakronijski model</a:t>
            </a:r>
            <a:r>
              <a:rPr lang="hr-HR" sz="2400" dirty="0"/>
              <a:t>)         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hr-HR" b="1" dirty="0"/>
              <a:t>NIZOZEMSKA</a:t>
            </a:r>
          </a:p>
          <a:p>
            <a:r>
              <a:rPr lang="hr-HR" sz="2400" dirty="0"/>
              <a:t>učenici </a:t>
            </a:r>
            <a:r>
              <a:rPr lang="hr-HR" sz="2400" b="1" dirty="0"/>
              <a:t>samostalno odabiru predmete </a:t>
            </a:r>
            <a:r>
              <a:rPr lang="hr-HR" sz="2400" dirty="0"/>
              <a:t>koje žele učiti (moguće kod </a:t>
            </a:r>
            <a:r>
              <a:rPr lang="hr-HR" sz="2400" b="1" dirty="0"/>
              <a:t>svih usmjerenja</a:t>
            </a:r>
            <a:r>
              <a:rPr lang="hr-HR" sz="2400" dirty="0"/>
              <a:t>)</a:t>
            </a:r>
          </a:p>
          <a:p>
            <a:r>
              <a:rPr lang="hr-HR" sz="2400" b="1" dirty="0"/>
              <a:t>veća sloboda </a:t>
            </a:r>
            <a:r>
              <a:rPr lang="hr-HR" sz="2400" dirty="0"/>
              <a:t>u nastavnom planu i programu</a:t>
            </a:r>
          </a:p>
          <a:p>
            <a:r>
              <a:rPr lang="hr-HR" sz="2400" dirty="0"/>
              <a:t>predmet se temelji na </a:t>
            </a:r>
            <a:r>
              <a:rPr lang="hr-HR" sz="2400" b="1" dirty="0"/>
              <a:t>aktivnom muziciranju </a:t>
            </a:r>
            <a:r>
              <a:rPr lang="hr-HR" sz="2400" dirty="0"/>
              <a:t>i učenju</a:t>
            </a:r>
            <a:r>
              <a:rPr lang="hr-HR" sz="2400" b="1" dirty="0"/>
              <a:t> glazbene teorije</a:t>
            </a:r>
          </a:p>
          <a:p>
            <a:r>
              <a:rPr lang="hr-HR" sz="2400" dirty="0"/>
              <a:t>učenje povijesti glazbe </a:t>
            </a:r>
            <a:r>
              <a:rPr lang="hr-HR" sz="2400" b="1" dirty="0"/>
              <a:t>sekundarna je aktivnost </a:t>
            </a:r>
            <a:r>
              <a:rPr lang="hr-HR" sz="2400" dirty="0"/>
              <a:t>(</a:t>
            </a:r>
            <a:r>
              <a:rPr lang="hr-HR" sz="2400" b="1" i="1" dirty="0"/>
              <a:t>sinkronijski model</a:t>
            </a:r>
            <a:r>
              <a:rPr lang="hr-HR" sz="2400" dirty="0"/>
              <a:t>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hr-HR" sz="4500" b="1" dirty="0"/>
              <a:t>HRVATSKA</a:t>
            </a:r>
          </a:p>
          <a:p>
            <a:endParaRPr lang="hr-HR" sz="3800" b="1" dirty="0"/>
          </a:p>
          <a:p>
            <a:r>
              <a:rPr lang="hr-HR" sz="3800" b="1" dirty="0"/>
              <a:t>norma:</a:t>
            </a:r>
            <a:r>
              <a:rPr lang="hr-HR" sz="3800" dirty="0"/>
              <a:t> 21 sat </a:t>
            </a:r>
          </a:p>
          <a:p>
            <a:endParaRPr lang="hr-HR" sz="3800" dirty="0"/>
          </a:p>
          <a:p>
            <a:r>
              <a:rPr lang="hr-HR" sz="3800" dirty="0"/>
              <a:t>zbor, orkestar, organizacija školskih priredbi i sl. </a:t>
            </a:r>
            <a:r>
              <a:rPr lang="hr-HR" sz="3800" b="1" dirty="0"/>
              <a:t>često nisu dio satnice</a:t>
            </a:r>
          </a:p>
          <a:p>
            <a:pPr>
              <a:buNone/>
            </a:pPr>
            <a:endParaRPr lang="hr-HR" sz="3800" b="1" dirty="0"/>
          </a:p>
          <a:p>
            <a:r>
              <a:rPr lang="hr-HR" sz="3800" b="1" dirty="0"/>
              <a:t>jedan sat </a:t>
            </a:r>
            <a:r>
              <a:rPr lang="hr-HR" sz="3800" dirty="0"/>
              <a:t>tjedno</a:t>
            </a:r>
          </a:p>
          <a:p>
            <a:r>
              <a:rPr lang="hr-HR" sz="3800" b="1" dirty="0"/>
              <a:t>dva polugodišta </a:t>
            </a:r>
            <a:r>
              <a:rPr lang="hr-HR" sz="3800" dirty="0"/>
              <a:t>različitog trajanja</a:t>
            </a:r>
          </a:p>
          <a:p>
            <a:endParaRPr lang="hr-HR" sz="3800" dirty="0"/>
          </a:p>
          <a:p>
            <a:endParaRPr lang="hr-HR" sz="2600" dirty="0"/>
          </a:p>
          <a:p>
            <a:endParaRPr lang="hr-H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hr-HR" sz="4500" b="1" dirty="0"/>
              <a:t>NIZOZEMSKA</a:t>
            </a:r>
          </a:p>
          <a:p>
            <a:endParaRPr lang="hr-HR" sz="3800" b="1" dirty="0"/>
          </a:p>
          <a:p>
            <a:r>
              <a:rPr lang="hr-HR" sz="3800" b="1" dirty="0"/>
              <a:t>norma: </a:t>
            </a:r>
            <a:r>
              <a:rPr lang="hr-HR" sz="3800" dirty="0"/>
              <a:t>25 sati                         </a:t>
            </a:r>
            <a:r>
              <a:rPr lang="hr-HR" sz="3200" dirty="0"/>
              <a:t>(u normu ulaze i poslovi izvan nastave glazbe, npr. vođenje stručnog aktiva, profesionalna orijentacija, koordinacija za međunarodnu razmjenu, itd.)</a:t>
            </a:r>
          </a:p>
          <a:p>
            <a:pPr>
              <a:buNone/>
            </a:pPr>
            <a:endParaRPr lang="hr-HR" sz="3800" b="1" dirty="0"/>
          </a:p>
          <a:p>
            <a:r>
              <a:rPr lang="hr-HR" sz="3800" b="1" dirty="0"/>
              <a:t>dva </a:t>
            </a:r>
            <a:r>
              <a:rPr lang="hr-HR" sz="3800" dirty="0"/>
              <a:t>do </a:t>
            </a:r>
            <a:r>
              <a:rPr lang="hr-HR" sz="3800" b="1" dirty="0"/>
              <a:t>tri</a:t>
            </a:r>
            <a:r>
              <a:rPr lang="hr-HR" sz="3800" dirty="0"/>
              <a:t> sata tjedno</a:t>
            </a:r>
          </a:p>
          <a:p>
            <a:r>
              <a:rPr lang="hr-HR" sz="3800" b="1" dirty="0"/>
              <a:t>četiri perioda </a:t>
            </a:r>
            <a:r>
              <a:rPr lang="hr-HR" sz="3800" dirty="0"/>
              <a:t>ujednačenog trajanja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892</TotalTime>
  <Words>1031</Words>
  <Application>Microsoft Office PowerPoint</Application>
  <PresentationFormat>On-screen Show (4:3)</PresentationFormat>
  <Paragraphs>171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Cambria</vt:lpstr>
      <vt:lpstr>Office Theme</vt:lpstr>
      <vt:lpstr>Županijsko stručno vijeće nastavnika glazbene umjetnosti srednjih škola Zagrebačke, Krapinsko-zagorske, Karlovačke županije i Grada Zagreba</vt:lpstr>
      <vt:lpstr>PowerPoint Presentation</vt:lpstr>
      <vt:lpstr>PowerPoint Presentation</vt:lpstr>
      <vt:lpstr>PowerPoint Presentation</vt:lpstr>
      <vt:lpstr>Berger Scholengemeenschap</vt:lpstr>
      <vt:lpstr>BSG ŠKOLA</vt:lpstr>
      <vt:lpstr>PowerPoint Presentation</vt:lpstr>
      <vt:lpstr>USPOREDBA PROVOĐENJA NASTAVE GLAZBENE UMJETNOSTI</vt:lpstr>
      <vt:lpstr>PowerPoint Presentation</vt:lpstr>
      <vt:lpstr>PowerPoint Presentation</vt:lpstr>
      <vt:lpstr>PowerPoint Presentation</vt:lpstr>
      <vt:lpstr>PowerPoint Presentation</vt:lpstr>
      <vt:lpstr>DIDAKTIČKA ARTIKULACIJA SATA (gimnazijski program, 11 učenika, 16 i 17 g.)</vt:lpstr>
      <vt:lpstr>PowerPoint Presentation</vt:lpstr>
      <vt:lpstr>PowerPoint Presentation</vt:lpstr>
      <vt:lpstr>DIDAKTIČKA ARTIKULACIJA SATA (gimnazijski program, 9 učenika, 17 g.)</vt:lpstr>
      <vt:lpstr>PowerPoint Presentation</vt:lpstr>
      <vt:lpstr>DIDAKTIČKA ARTIKULACIJA SATA (strukovni program, 6 učenika, 15 i 16 g.)</vt:lpstr>
      <vt:lpstr>PowerPoint Presentation</vt:lpstr>
      <vt:lpstr>PISANI ISPIT ZNANJA  (strukovni program)</vt:lpstr>
      <vt:lpstr>PowerPoint Presentation</vt:lpstr>
      <vt:lpstr>PowerPoint Presentation</vt:lpstr>
      <vt:lpstr>PowerPoint Presentation</vt:lpstr>
      <vt:lpstr>PROBA ŠKOLSKOG ZBORA  </vt:lpstr>
      <vt:lpstr>CILJ PROJEKTA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Županijsko stručno vijeće nastavnika glazbene umjetnosti srednjih škola Zagrebačke, Krapinsko-zagorske, Karlovačke županije i Grada Zagreba</dc:title>
  <dc:creator>M. Culjak</dc:creator>
  <cp:lastModifiedBy>M. Culjak</cp:lastModifiedBy>
  <cp:revision>57</cp:revision>
  <dcterms:created xsi:type="dcterms:W3CDTF">2006-08-16T00:00:00Z</dcterms:created>
  <dcterms:modified xsi:type="dcterms:W3CDTF">2016-11-16T09:42:25Z</dcterms:modified>
</cp:coreProperties>
</file>