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2" r:id="rId3"/>
    <p:sldId id="285" r:id="rId4"/>
    <p:sldId id="286" r:id="rId5"/>
    <p:sldId id="289" r:id="rId6"/>
    <p:sldId id="287" r:id="rId7"/>
    <p:sldId id="272" r:id="rId8"/>
    <p:sldId id="290" r:id="rId9"/>
    <p:sldId id="288" r:id="rId10"/>
    <p:sldId id="291" r:id="rId11"/>
    <p:sldId id="292" r:id="rId12"/>
    <p:sldId id="280" r:id="rId13"/>
    <p:sldId id="284" r:id="rId14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AE2D-E76B-4BDA-8D55-636481EC678C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0BAF4-A612-4751-8799-1BD1FB0009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95C3-4803-4945-9F55-C793776CFE94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63C0-32D0-4016-BADE-DCC7BE9F97A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54FD-65DB-43DC-898B-66E74EE40C04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4A67-F45D-46C8-A845-0A0E9C81F98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92BE-AA32-4346-9FFD-C0446D655C70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FA59-F9B6-4801-AF8B-44D300F7EE3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17FE-4F02-42E5-9854-C6A0F19177F6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382A-8293-4CD0-B9B5-CB73E2D844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00E4D-69D3-4FD9-B02C-133A69370A1B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2CA4-C8DE-4B62-8716-3D5C58CAEB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26D-97DF-4706-B1ED-46F8F413ECE5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2D756-8E6A-4E36-A531-EF6A3D2D676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DED5-EEE8-435E-B9D5-C633B754DBA6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8A6E-A949-4A7A-8298-455983D576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7740-9103-471F-884C-85DD4CD16EF2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D43AD-C3EB-423C-A878-433E72C1516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6FDF-CFDA-43FD-8028-BA131B20D4A0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CE3C-DCBF-4BE5-A3A5-4E0054EA0C0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A688-F975-47DA-8A7D-10506B9BE3F6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B650-BA58-4613-83FD-B9937B2537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B24665-0744-45FA-921E-5330831994CB}" type="datetimeFigureOut">
              <a:rPr lang="hr-HR"/>
              <a:pPr>
                <a:defRPr/>
              </a:pPr>
              <a:t>3.11.2016.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BF0E2D-ACAD-4137-9DE7-A8B90DC53F0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imnazija-osma-tbrezovackog-zg.skole.hr/skola/projekti/me_unarodna_suradnja_s_gimnazijom_iz_bergena_nizozemska" TargetMode="External"/><Relationship Id="rId2" Type="http://schemas.openxmlformats.org/officeDocument/2006/relationships/hyperlink" Target="http://gimnazija-osma-tbrezovackog-zg.skole.hr/skola/Humanitarni_koncerti/humanitarni_koncert_20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mart-teenagers.duckdn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2908300"/>
          </a:xfrm>
        </p:spPr>
        <p:txBody>
          <a:bodyPr/>
          <a:lstStyle/>
          <a:p>
            <a:pPr eaLnBrk="1" hangingPunct="1"/>
            <a:br>
              <a:rPr lang="hr-HR"/>
            </a:br>
            <a:br>
              <a:rPr lang="hr-HR"/>
            </a:br>
            <a:br>
              <a:rPr lang="hr-HR"/>
            </a:br>
            <a:br>
              <a:rPr lang="hr-HR"/>
            </a:br>
            <a:br>
              <a:rPr lang="hr-HR"/>
            </a:br>
            <a:r>
              <a:rPr lang="hr-HR" sz="6600" i="1"/>
              <a:t>SmArt Teenagers</a:t>
            </a:r>
            <a:br>
              <a:rPr lang="hr-HR" sz="6600" i="1"/>
            </a:br>
            <a:r>
              <a:rPr lang="hr-HR" sz="4000" i="1"/>
              <a:t>(KA 2 – Suradnja za inovacije i razmjenu dobre prakse)</a:t>
            </a:r>
            <a:endParaRPr lang="hr-HR" sz="6600" i="1"/>
          </a:p>
        </p:txBody>
      </p:sp>
      <p:sp>
        <p:nvSpPr>
          <p:cNvPr id="13314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hr-HR">
              <a:solidFill>
                <a:schemeClr val="tx1"/>
              </a:solidFill>
            </a:endParaRPr>
          </a:p>
          <a:p>
            <a:pPr algn="r" eaLnBrk="1" hangingPunct="1"/>
            <a:endParaRPr lang="hr-HR">
              <a:solidFill>
                <a:schemeClr val="tx1"/>
              </a:solidFill>
            </a:endParaRPr>
          </a:p>
          <a:p>
            <a:pPr algn="r" eaLnBrk="1" hangingPunct="1"/>
            <a:endParaRPr lang="hr-HR">
              <a:solidFill>
                <a:schemeClr val="tx1"/>
              </a:solidFill>
            </a:endParaRPr>
          </a:p>
          <a:p>
            <a:pPr algn="r" eaLnBrk="1" hangingPunct="1"/>
            <a:r>
              <a:rPr lang="hr-HR">
                <a:solidFill>
                  <a:schemeClr val="tx1"/>
                </a:solidFill>
              </a:rPr>
              <a:t>1.9.2014. – 31.8.2016.</a:t>
            </a:r>
          </a:p>
        </p:txBody>
      </p:sp>
      <p:pic>
        <p:nvPicPr>
          <p:cNvPr id="13315" name="Picture 4" descr="https://ec.europa.eu/programmes/erasmus-plus/sites/erasmusplus/files/og_image/eu-erasm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620713"/>
            <a:ext cx="576103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Razmjene nastavnika</a:t>
            </a:r>
          </a:p>
        </p:txBody>
      </p:sp>
      <p:sp>
        <p:nvSpPr>
          <p:cNvPr id="22530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hr-HR" sz="2800"/>
              <a:t>Što možemo naučiti jedni od drugih - usporedba hrvatskog i nizozemskog obrazovnog sustava</a:t>
            </a:r>
            <a:endParaRPr lang="hr-HR" sz="2800">
              <a:latin typeface="Arial" charset="0"/>
            </a:endParaRPr>
          </a:p>
          <a:p>
            <a:pPr eaLnBrk="1" hangingPunct="1"/>
            <a:r>
              <a:rPr lang="hr-HR" sz="2800"/>
              <a:t>Razmjena iskustava u organizaciji velikih školskih događanja (humanitarni koncert GTB-a, modna revija BSG-a)</a:t>
            </a:r>
          </a:p>
          <a:p>
            <a:pPr eaLnBrk="1" hangingPunct="1"/>
            <a:endParaRPr lang="hr-HR"/>
          </a:p>
        </p:txBody>
      </p:sp>
      <p:pic>
        <p:nvPicPr>
          <p:cNvPr id="22532" name="Picture 4" descr="large_img_78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429000"/>
            <a:ext cx="5111750" cy="288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hr-HR"/>
              <a:t>Transnacionalni sastanci</a:t>
            </a:r>
          </a:p>
        </p:txBody>
      </p:sp>
      <p:sp>
        <p:nvSpPr>
          <p:cNvPr id="23554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hr-HR" sz="2800"/>
              <a:t>1. sastanak u Bergenu (11/2014)</a:t>
            </a:r>
          </a:p>
          <a:p>
            <a:pPr eaLnBrk="1" hangingPunct="1"/>
            <a:r>
              <a:rPr lang="hr-HR" sz="2800"/>
              <a:t>2. sastanak u Zagrebu (9/2015)</a:t>
            </a:r>
          </a:p>
          <a:p>
            <a:pPr eaLnBrk="1" hangingPunct="1"/>
            <a:r>
              <a:rPr lang="hr-HR" sz="2800"/>
              <a:t>Stalna komunikacija putem elektronske pošte, telefona, društvenih mreža</a:t>
            </a:r>
          </a:p>
        </p:txBody>
      </p:sp>
      <p:pic>
        <p:nvPicPr>
          <p:cNvPr id="23555" name="Slika 3" descr="C:\Users\pc1\Downloads\IMG_4588 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573463"/>
            <a:ext cx="43910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Natječaj za izbor logotipa projekta</a:t>
            </a:r>
          </a:p>
        </p:txBody>
      </p:sp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/>
              <a:t>U našoj školi pobijedio je prijedlog Ive Živković, 4.b</a:t>
            </a:r>
          </a:p>
          <a:p>
            <a:pPr eaLnBrk="1" hangingPunct="1">
              <a:buFont typeface="Arial" charset="0"/>
              <a:buNone/>
            </a:pPr>
            <a:endParaRPr lang="hr-HR"/>
          </a:p>
        </p:txBody>
      </p:sp>
      <p:pic>
        <p:nvPicPr>
          <p:cNvPr id="24579" name="Picture 2" descr="C:\Users\pc1\Downloads\lampica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276475"/>
            <a:ext cx="29527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Pogledajmo kako je bilo…</a:t>
            </a:r>
          </a:p>
        </p:txBody>
      </p:sp>
      <p:sp>
        <p:nvSpPr>
          <p:cNvPr id="2560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/>
              <a:t>Humanitarni koncert 2015.</a:t>
            </a:r>
          </a:p>
          <a:p>
            <a:pPr eaLnBrk="1" hangingPunct="1">
              <a:buFont typeface="Arial" charset="0"/>
              <a:buNone/>
            </a:pPr>
            <a:r>
              <a:rPr lang="hr-HR" sz="2800">
                <a:hlinkClick r:id="rId2"/>
              </a:rPr>
              <a:t>http://gimnazija-osma-tbrezovackog-zg.skole.hr/skola/Humanitarni_koncerti/humanitarni_koncert_2015</a:t>
            </a:r>
            <a:endParaRPr lang="hr-HR" sz="2800"/>
          </a:p>
          <a:p>
            <a:pPr eaLnBrk="1" hangingPunct="1">
              <a:buFont typeface="Arial" charset="0"/>
              <a:buNone/>
            </a:pPr>
            <a:endParaRPr lang="hr-HR"/>
          </a:p>
          <a:p>
            <a:pPr eaLnBrk="1" hangingPunct="1"/>
            <a:r>
              <a:rPr lang="hr-HR"/>
              <a:t>Bergen, siječanj 2015.</a:t>
            </a:r>
          </a:p>
          <a:p>
            <a:pPr eaLnBrk="1" hangingPunct="1">
              <a:buFont typeface="Arial" charset="0"/>
              <a:buNone/>
            </a:pPr>
            <a:r>
              <a:rPr lang="hr-HR" sz="2800">
                <a:hlinkClick r:id="rId3"/>
              </a:rPr>
              <a:t>http://gimnazija-osma-tbrezovackog-zg.skole.hr/skola/projekti/me_unarodna_suradnja_s_gimnazijom_iz_bergena_nizozemska</a:t>
            </a:r>
            <a:endParaRPr lang="hr-HR" sz="2800"/>
          </a:p>
          <a:p>
            <a:pPr eaLnBrk="1" hangingPunct="1">
              <a:buFont typeface="Arial" charset="0"/>
              <a:buNone/>
            </a:pPr>
            <a:endParaRPr lang="hr-HR"/>
          </a:p>
          <a:p>
            <a:pPr eaLnBrk="1" hangingPunct="1">
              <a:buFont typeface="Arial" charset="0"/>
              <a:buNone/>
            </a:pPr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Škole - partneri</a:t>
            </a:r>
          </a:p>
        </p:txBody>
      </p:sp>
      <p:sp>
        <p:nvSpPr>
          <p:cNvPr id="1433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/>
              <a:t>Gimnazija Tituša Brezovačkog – nositelj projekta</a:t>
            </a:r>
          </a:p>
          <a:p>
            <a:pPr eaLnBrk="1" hangingPunct="1"/>
            <a:r>
              <a:rPr lang="hr-HR" sz="2800"/>
              <a:t>Berger Scholengemeenschap (Bergen, Nizozemska)</a:t>
            </a:r>
          </a:p>
          <a:p>
            <a:pPr eaLnBrk="1" hangingPunct="1"/>
            <a:endParaRPr lang="hr-HR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852738"/>
            <a:ext cx="56165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lika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004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Glavne aktivnosti</a:t>
            </a:r>
          </a:p>
        </p:txBody>
      </p:sp>
      <p:sp>
        <p:nvSpPr>
          <p:cNvPr id="15362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hr-HR" sz="2800" dirty="0"/>
              <a:t>Izrada </a:t>
            </a:r>
            <a:r>
              <a:rPr lang="hr-HR" sz="2800" i="1" dirty="0"/>
              <a:t>“Umjetničkog vodiča kroz Nizozemsku i Hrvatsku za tinejdžere”</a:t>
            </a:r>
          </a:p>
          <a:p>
            <a:pPr eaLnBrk="1" hangingPunct="1"/>
            <a:r>
              <a:rPr lang="hr-HR" sz="2800" dirty="0"/>
              <a:t>Tematske razmjene učenika</a:t>
            </a:r>
          </a:p>
          <a:p>
            <a:pPr eaLnBrk="1" hangingPunct="1"/>
            <a:r>
              <a:rPr lang="hr-HR" sz="2800" dirty="0"/>
              <a:t>Razmjene nastavnika</a:t>
            </a:r>
          </a:p>
          <a:p>
            <a:pPr eaLnBrk="1" hangingPunct="1"/>
            <a:r>
              <a:rPr lang="hr-HR" sz="2800" dirty="0"/>
              <a:t>Transnacionalni </a:t>
            </a:r>
          </a:p>
          <a:p>
            <a:pPr eaLnBrk="1" hangingPunct="1">
              <a:buFont typeface="Arial" charset="0"/>
              <a:buNone/>
            </a:pPr>
            <a:r>
              <a:rPr lang="hr-HR" sz="2800" dirty="0"/>
              <a:t>	sastanci</a:t>
            </a:r>
          </a:p>
        </p:txBody>
      </p:sp>
      <p:pic>
        <p:nvPicPr>
          <p:cNvPr id="5" name="Picture 4" descr="D:\My Documents\My Pictures\mobitel travanj 2016\WP_20160410_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4953635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/>
            <a:r>
              <a:rPr lang="hr-HR" sz="3600"/>
              <a:t>Izrada Internet stranice </a:t>
            </a:r>
            <a:r>
              <a:rPr lang="hr-HR" sz="3600" i="1"/>
              <a:t>“Umjetnički vodič kroz Nizozemsku i Hrvatsku za tinejdžere”</a:t>
            </a:r>
          </a:p>
        </p:txBody>
      </p:sp>
      <p:sp>
        <p:nvSpPr>
          <p:cNvPr id="16386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eaLnBrk="1" hangingPunct="1"/>
            <a:r>
              <a:rPr lang="hr-HR" sz="2000" b="1" dirty="0"/>
              <a:t>GLAZBENA UMJETNOST: </a:t>
            </a:r>
            <a:r>
              <a:rPr lang="hr-HR" sz="2000" dirty="0"/>
              <a:t>klasična glazba, tradicionalna glazba, popularna glazba</a:t>
            </a:r>
          </a:p>
          <a:p>
            <a:pPr eaLnBrk="1" hangingPunct="1"/>
            <a:r>
              <a:rPr lang="hr-HR" sz="2000" b="1" dirty="0"/>
              <a:t>LIKOVNA UMJETNOST: </a:t>
            </a:r>
            <a:r>
              <a:rPr lang="hr-HR" sz="2000" dirty="0"/>
              <a:t>slikarstvo, kiparstvo, arhitektura, fotografija, ulična umjetnost</a:t>
            </a:r>
          </a:p>
          <a:p>
            <a:pPr eaLnBrk="1" hangingPunct="1"/>
            <a:r>
              <a:rPr lang="hr-HR" sz="2000" b="1" dirty="0"/>
              <a:t>IZVEDBENE UMJETNOSTI: </a:t>
            </a:r>
            <a:r>
              <a:rPr lang="hr-HR" sz="2000" dirty="0"/>
              <a:t>kazalište, balet, suvremeni ples, ulični ples</a:t>
            </a:r>
          </a:p>
          <a:p>
            <a:pPr eaLnBrk="1" hangingPunct="1"/>
            <a:r>
              <a:rPr lang="hr-HR" sz="2000" b="1" dirty="0"/>
              <a:t>KNJIŽEVNOST</a:t>
            </a:r>
          </a:p>
          <a:p>
            <a:pPr eaLnBrk="1" hangingPunct="1"/>
            <a:r>
              <a:rPr lang="hr-HR" sz="2000" b="1" dirty="0"/>
              <a:t>FILM</a:t>
            </a:r>
            <a:endParaRPr lang="hr-HR" sz="2000" dirty="0"/>
          </a:p>
          <a:p>
            <a:pPr eaLnBrk="1" hangingPunct="1"/>
            <a:r>
              <a:rPr lang="hr-HR" sz="2000" b="1" dirty="0"/>
              <a:t>MODNI DIZAJN</a:t>
            </a:r>
            <a:endParaRPr lang="hr-HR" sz="2000" dirty="0"/>
          </a:p>
          <a:p>
            <a:pPr eaLnBrk="1" hangingPunct="1"/>
            <a:r>
              <a:rPr lang="hr-HR" sz="2000" b="1" dirty="0"/>
              <a:t>STRIP</a:t>
            </a:r>
            <a:endParaRPr lang="hr-HR" sz="2000" dirty="0"/>
          </a:p>
          <a:p>
            <a:pPr eaLnBrk="1" hangingPunct="1"/>
            <a:r>
              <a:rPr lang="hr-HR" sz="2000" b="1" dirty="0"/>
              <a:t>VIDEO IGRICE</a:t>
            </a:r>
          </a:p>
          <a:p>
            <a:pPr eaLnBrk="1" hangingPunct="1"/>
            <a:r>
              <a:rPr lang="hr-HR" sz="2000" dirty="0">
                <a:hlinkClick r:id="rId2"/>
              </a:rPr>
              <a:t>http://smart-teenagers.duckdns.org/</a:t>
            </a:r>
            <a:endParaRPr lang="hr-HR" sz="2000" dirty="0"/>
          </a:p>
          <a:p>
            <a:pPr eaLnBrk="1" hangingPunct="1"/>
            <a:endParaRPr lang="hr-HR" sz="2000" dirty="0"/>
          </a:p>
          <a:p>
            <a:pPr eaLnBrk="1" hangingPunct="1"/>
            <a:endParaRPr lang="hr-HR" dirty="0"/>
          </a:p>
          <a:p>
            <a:pPr eaLnBrk="1" hangingPunct="1">
              <a:buFont typeface="Arial" charset="0"/>
              <a:buNone/>
            </a:pPr>
            <a:endParaRPr lang="hr-HR" dirty="0"/>
          </a:p>
        </p:txBody>
      </p:sp>
      <p:pic>
        <p:nvPicPr>
          <p:cNvPr id="5" name="Picture 4" descr="D:\Backup E\Users\Marjan Culjak\Downloads\Classic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2091045" cy="28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468313" y="188912"/>
            <a:ext cx="8229600" cy="6624463"/>
          </a:xfrm>
        </p:spPr>
        <p:txBody>
          <a:bodyPr/>
          <a:lstStyle/>
          <a:p>
            <a:pPr algn="l" eaLnBrk="1" hangingPunct="1"/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br>
              <a:rPr lang="hr-HR" sz="2400" dirty="0">
                <a:latin typeface="Arial" charset="0"/>
              </a:rPr>
            </a:br>
            <a:r>
              <a:rPr lang="hr-HR" sz="2400" dirty="0">
                <a:latin typeface="+mn-lt"/>
              </a:rPr>
              <a:t>- izrada PP prezentacija</a:t>
            </a:r>
            <a:br>
              <a:rPr lang="hr-HR" sz="2400" dirty="0">
                <a:latin typeface="+mn-lt"/>
              </a:rPr>
            </a:br>
            <a:br>
              <a:rPr lang="hr-HR" sz="2400" dirty="0">
                <a:latin typeface="+mn-lt"/>
              </a:rPr>
            </a:br>
            <a:r>
              <a:rPr lang="hr-HR" sz="2400" dirty="0">
                <a:latin typeface="+mn-lt"/>
              </a:rPr>
              <a:t>- prezentiranje pred ostalim </a:t>
            </a:r>
            <a:br>
              <a:rPr lang="hr-HR" sz="2400" dirty="0">
                <a:latin typeface="+mn-lt"/>
              </a:rPr>
            </a:br>
            <a:r>
              <a:rPr lang="hr-HR" sz="2400" dirty="0">
                <a:latin typeface="+mn-lt"/>
              </a:rPr>
              <a:t>učenicima i profesorima</a:t>
            </a:r>
          </a:p>
        </p:txBody>
      </p:sp>
      <p:pic>
        <p:nvPicPr>
          <p:cNvPr id="17410" name="Rezervirano mjesto sadržaja 3" descr="C:\Users\pc1\Desktop\Fotografije.Erasmus+\DSCN25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3501008"/>
            <a:ext cx="3960638" cy="2808634"/>
          </a:xfrm>
        </p:spPr>
      </p:pic>
      <p:pic>
        <p:nvPicPr>
          <p:cNvPr id="17411" name="Slika 4" descr="C:\Users\pc1\Desktop\Fotografije.Erasmus+\DSCN1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9" y="549275"/>
            <a:ext cx="3888928" cy="275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Razmjene učenika</a:t>
            </a:r>
          </a:p>
        </p:txBody>
      </p:sp>
      <p:sp>
        <p:nvSpPr>
          <p:cNvPr id="18434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hr-HR" sz="2400" dirty="0"/>
              <a:t>Teme: </a:t>
            </a:r>
          </a:p>
          <a:p>
            <a:pPr lvl="1" eaLnBrk="1" hangingPunct="1"/>
            <a:r>
              <a:rPr lang="hr-HR" sz="2400" dirty="0"/>
              <a:t>Glazbeno putovanje kroz Hrvatsku i Nizozemsku</a:t>
            </a:r>
          </a:p>
          <a:p>
            <a:pPr lvl="1" eaLnBrk="1" hangingPunct="1"/>
            <a:r>
              <a:rPr lang="hr-HR" sz="2400" dirty="0"/>
              <a:t>Tradicionalna likovna umjetnost</a:t>
            </a:r>
          </a:p>
          <a:p>
            <a:pPr lvl="1" eaLnBrk="1" hangingPunct="1"/>
            <a:r>
              <a:rPr lang="hr-HR" sz="2400" dirty="0"/>
              <a:t>Nizozemsko-hrvatski modni dizajn</a:t>
            </a:r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  <a:p>
            <a:pPr lvl="1" eaLnBrk="1" hangingPunct="1"/>
            <a:endParaRPr lang="hr-HR" dirty="0"/>
          </a:p>
        </p:txBody>
      </p:sp>
      <p:pic>
        <p:nvPicPr>
          <p:cNvPr id="18435" name="Slika 6" descr="C:\Users\pc1\Desktop\Fotografije.Erasmus+\Bergen, Amsterdam\DSC04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71404"/>
            <a:ext cx="39433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3" descr="C:\Users\pc1\Desktop\Fotografije.Erasmus+\DSCN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533" y="3494019"/>
            <a:ext cx="3937185" cy="295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5" descr="IMG_4368 (Smal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4103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G_4367 (Small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6338"/>
            <a:ext cx="41036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Slika 7" descr="C:\Users\pc1\Desktop\Fotografije.Erasmus+\Bergen, Amsterdam\DSC0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39528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IMG_4369 (Small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620713"/>
            <a:ext cx="4210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dirty="0"/>
          </a:p>
        </p:txBody>
      </p:sp>
      <p:pic>
        <p:nvPicPr>
          <p:cNvPr id="20482" name="Rezervirano mjesto sadržaja 5" descr="C:\Users\pc1\Desktop\Fotografije.Erasmus+\DSCN18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429000"/>
            <a:ext cx="3960441" cy="2808312"/>
          </a:xfrm>
        </p:spPr>
      </p:pic>
      <p:pic>
        <p:nvPicPr>
          <p:cNvPr id="20483" name="Slika 6" descr="C:\Users\pc1\Desktop\Fotografije.Erasmus+\DSCN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8"/>
            <a:ext cx="4032448" cy="295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My Documents\My Pictures\mobitel travanj 2016\WP_20160410_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2048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My Documents\My Pictures\mobitel travanj 2016\WP_20160410_0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1"/>
            <a:ext cx="3888432" cy="2524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21506" name="Picture 2" descr="C:\Users\pc1\Desktop\Fotografije.Erasmus+\DSCN2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3238"/>
            <a:ext cx="4392613" cy="3294062"/>
          </a:xfrm>
        </p:spPr>
      </p:pic>
      <p:pic>
        <p:nvPicPr>
          <p:cNvPr id="21507" name="Picture 3" descr="C:\Users\pc1\Desktop\Fotografije.Erasmus+\DSCN2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268413"/>
            <a:ext cx="3513138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Prilagođen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210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tema</vt:lpstr>
      <vt:lpstr>     SmArt Teenagers (KA 2 – Suradnja za inovacije i razmjenu dobre prakse)</vt:lpstr>
      <vt:lpstr>Škole - partneri</vt:lpstr>
      <vt:lpstr>Glavne aktivnosti</vt:lpstr>
      <vt:lpstr>Izrada Internet stranice “Umjetnički vodič kroz Nizozemsku i Hrvatsku za tinejdžere”</vt:lpstr>
      <vt:lpstr>       - izrada PP prezentacija  - prezentiranje pred ostalim  učenicima i profesorima</vt:lpstr>
      <vt:lpstr>Razmjene učenika</vt:lpstr>
      <vt:lpstr>PowerPoint Presentation</vt:lpstr>
      <vt:lpstr>PowerPoint Presentation</vt:lpstr>
      <vt:lpstr>PowerPoint Presentation</vt:lpstr>
      <vt:lpstr>Razmjene nastavnika</vt:lpstr>
      <vt:lpstr>Transnacionalni sastanci</vt:lpstr>
      <vt:lpstr>Natječaj za izbor logotipa projekta</vt:lpstr>
      <vt:lpstr>Pogledajmo kako je bilo…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pc1</dc:creator>
  <cp:lastModifiedBy>M. Culjak</cp:lastModifiedBy>
  <cp:revision>47</cp:revision>
  <dcterms:created xsi:type="dcterms:W3CDTF">2013-07-03T08:13:46Z</dcterms:created>
  <dcterms:modified xsi:type="dcterms:W3CDTF">2016-11-03T10:01:39Z</dcterms:modified>
</cp:coreProperties>
</file>