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Nunito" pitchFamily="2" charset="77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>
        <p:scale>
          <a:sx n="141" d="100"/>
          <a:sy n="141" d="100"/>
        </p:scale>
        <p:origin x="800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560554944d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560554944d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560554944d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560554944d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55bc486f68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55bc486f68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55bc486f68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55bc486f68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55bc486f68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55bc486f68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55bc486f68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55bc486f68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560554944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560554944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560554944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560554944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560554944d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560554944d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560554944d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560554944d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321700" y="917100"/>
            <a:ext cx="6190500" cy="235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b="1" dirty="0"/>
              <a:t>DON 2023. – glazbena radionica:</a:t>
            </a:r>
            <a:br>
              <a:rPr lang="hr" b="1" dirty="0"/>
            </a:br>
            <a:r>
              <a:rPr lang="hr" b="1" dirty="0"/>
              <a:t>Kako smo stvarali mjuzikl </a:t>
            </a:r>
            <a:br>
              <a:rPr lang="hr" b="1" dirty="0"/>
            </a:br>
            <a:r>
              <a:rPr lang="hr" b="1" i="1" dirty="0"/>
              <a:t>Od stoljeća sedmog…Tituš!</a:t>
            </a:r>
            <a:endParaRPr b="1" i="1" dirty="0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858700" y="3413157"/>
            <a:ext cx="5361300" cy="7967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sz="2300" b="1" dirty="0"/>
              <a:t>Tina Cota, profesorica glazbene umjetnosti</a:t>
            </a:r>
            <a:endParaRPr sz="23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2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36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2"/>
          <p:cNvSpPr txBox="1">
            <a:spLocks noGrp="1"/>
          </p:cNvSpPr>
          <p:nvPr>
            <p:ph type="body" idx="1"/>
          </p:nvPr>
        </p:nvSpPr>
        <p:spPr>
          <a:xfrm>
            <a:off x="830700" y="1401900"/>
            <a:ext cx="3709200" cy="32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hr" sz="1500" b="1" i="1"/>
              <a:t>7</a:t>
            </a:r>
            <a:r>
              <a:rPr lang="hr" b="1" i="1"/>
              <a:t>.</a:t>
            </a:r>
            <a:r>
              <a:rPr lang="hr" b="1"/>
              <a:t> </a:t>
            </a:r>
            <a:r>
              <a:rPr lang="hr" sz="1500" b="1" i="1"/>
              <a:t>The winner takes it all</a:t>
            </a:r>
            <a:r>
              <a:rPr lang="hr" sz="1500" b="1"/>
              <a:t> </a:t>
            </a:r>
            <a:r>
              <a:rPr lang="hr" sz="1500"/>
              <a:t>(Abba)</a:t>
            </a:r>
            <a:br>
              <a:rPr lang="hr" sz="1500"/>
            </a:br>
            <a:r>
              <a:rPr lang="hr" sz="1500" b="1" i="1"/>
              <a:t>8. Does your mother know </a:t>
            </a:r>
            <a:r>
              <a:rPr lang="hr" sz="1500"/>
              <a:t>(Abba)</a:t>
            </a:r>
            <a:br>
              <a:rPr lang="hr" sz="1500"/>
            </a:br>
            <a:r>
              <a:rPr lang="hr" sz="1500" b="1" i="1"/>
              <a:t>9.</a:t>
            </a:r>
            <a:r>
              <a:rPr lang="hr" sz="1500" b="1"/>
              <a:t> L. Boccherini: Gudački kvintet u E-duru</a:t>
            </a:r>
            <a:r>
              <a:rPr lang="hr" sz="1500"/>
              <a:t>,           </a:t>
            </a:r>
            <a:r>
              <a:rPr lang="hr" sz="1500" b="1"/>
              <a:t>op. 11, br. 5, </a:t>
            </a:r>
            <a:r>
              <a:rPr lang="hr" sz="1500" b="1" i="1"/>
              <a:t>Menuet</a:t>
            </a:r>
            <a:br>
              <a:rPr lang="hr" sz="1500" b="1" i="1"/>
            </a:br>
            <a:r>
              <a:rPr lang="hr" sz="1500" b="1" i="1"/>
              <a:t>10. Hopelessly devoted to you </a:t>
            </a:r>
            <a:r>
              <a:rPr lang="hr" sz="1500"/>
              <a:t>(iz mjuzika </a:t>
            </a:r>
            <a:r>
              <a:rPr lang="hr" sz="1500" i="1"/>
              <a:t>Grease</a:t>
            </a:r>
            <a:r>
              <a:rPr lang="hr" sz="1500"/>
              <a:t>)</a:t>
            </a:r>
            <a:br>
              <a:rPr lang="hr" sz="1500"/>
            </a:br>
            <a:r>
              <a:rPr lang="hr" sz="1500" b="1" i="1"/>
              <a:t>11. Goodnight my angel: Lullabye</a:t>
            </a:r>
            <a:r>
              <a:rPr lang="hr" sz="1500"/>
              <a:t> (Billy Joel)</a:t>
            </a:r>
            <a:br>
              <a:rPr lang="hr" sz="1500"/>
            </a:br>
            <a:r>
              <a:rPr lang="hr" sz="1500" b="1" i="1"/>
              <a:t>12. If I can dream</a:t>
            </a:r>
            <a:r>
              <a:rPr lang="hr" sz="1500"/>
              <a:t> (Elvis Presley)</a:t>
            </a:r>
            <a:br>
              <a:rPr lang="hr" sz="1500"/>
            </a:br>
            <a:r>
              <a:rPr lang="hr" sz="1500" b="1"/>
              <a:t>13. A million dreams</a:t>
            </a:r>
            <a:r>
              <a:rPr lang="hr" sz="1500"/>
              <a:t> (iz mjuzikla </a:t>
            </a:r>
            <a:r>
              <a:rPr lang="hr" sz="1500" i="1"/>
              <a:t>The greatest showman</a:t>
            </a:r>
            <a:r>
              <a:rPr lang="hr" sz="1500"/>
              <a:t>)</a:t>
            </a:r>
            <a:br>
              <a:rPr lang="hr" sz="1500"/>
            </a:br>
            <a:r>
              <a:rPr lang="hr" sz="1500" b="1" i="1"/>
              <a:t>14. With a little help from my friends</a:t>
            </a:r>
            <a:r>
              <a:rPr lang="hr" sz="1500"/>
              <a:t> (Toto)</a:t>
            </a:r>
            <a:endParaRPr sz="1500"/>
          </a:p>
        </p:txBody>
      </p:sp>
      <p:pic>
        <p:nvPicPr>
          <p:cNvPr id="188" name="Google Shape;18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28350" y="280375"/>
            <a:ext cx="4299301" cy="2291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28350" y="2496700"/>
            <a:ext cx="4299301" cy="239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67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b="1"/>
              <a:t>ODGOJNO-OBRAZOVNI CILJEVI:</a:t>
            </a:r>
            <a:endParaRPr b="1"/>
          </a:p>
        </p:txBody>
      </p:sp>
      <p:sp>
        <p:nvSpPr>
          <p:cNvPr id="195" name="Google Shape;195;p23"/>
          <p:cNvSpPr txBox="1">
            <a:spLocks noGrp="1"/>
          </p:cNvSpPr>
          <p:nvPr>
            <p:ph type="body" idx="1"/>
          </p:nvPr>
        </p:nvSpPr>
        <p:spPr>
          <a:xfrm>
            <a:off x="819150" y="1517900"/>
            <a:ext cx="7505700" cy="292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hr" sz="1600" dirty="0"/>
              <a:t>razvijati </a:t>
            </a:r>
            <a:r>
              <a:rPr lang="hr" sz="1600" b="1" dirty="0"/>
              <a:t>kreativnost </a:t>
            </a:r>
            <a:r>
              <a:rPr lang="hr" sz="1600" dirty="0"/>
              <a:t>kod učenika</a:t>
            </a:r>
            <a:endParaRPr sz="1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hr" sz="1600" dirty="0"/>
              <a:t>potaknuti učenike na</a:t>
            </a:r>
            <a:r>
              <a:rPr lang="hr" sz="1600" b="1" dirty="0"/>
              <a:t> aktivno bavljenje glazbom </a:t>
            </a:r>
            <a:r>
              <a:rPr lang="hr" sz="1600" dirty="0"/>
              <a:t>i</a:t>
            </a:r>
            <a:r>
              <a:rPr lang="hr" sz="1600" b="1" dirty="0"/>
              <a:t> sudjelovanje u kulturnom životu zajednice</a:t>
            </a:r>
            <a:endParaRPr sz="1600" b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hr" sz="1600" dirty="0"/>
              <a:t>potaknuti razvijanje </a:t>
            </a:r>
            <a:r>
              <a:rPr lang="hr" sz="1600" b="1" dirty="0"/>
              <a:t>glazbenog ukusa</a:t>
            </a:r>
            <a:r>
              <a:rPr lang="hr" sz="1600" dirty="0"/>
              <a:t> i </a:t>
            </a:r>
            <a:r>
              <a:rPr lang="hr" sz="1600" b="1" dirty="0"/>
              <a:t>kritičkog mišljenja</a:t>
            </a:r>
            <a:endParaRPr sz="1600" b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hr" sz="1600" dirty="0"/>
              <a:t>omogućiti učenicima da školskim kolegama i profesorima prezentiraju svoje </a:t>
            </a:r>
            <a:r>
              <a:rPr lang="hr" sz="1600" b="1" dirty="0"/>
              <a:t>vještine</a:t>
            </a:r>
            <a:r>
              <a:rPr lang="hr" sz="1600" dirty="0"/>
              <a:t>,</a:t>
            </a:r>
            <a:r>
              <a:rPr lang="hr" sz="1600" b="1" dirty="0"/>
              <a:t> znanja</a:t>
            </a:r>
            <a:r>
              <a:rPr lang="hr" sz="1600" dirty="0"/>
              <a:t>, </a:t>
            </a:r>
            <a:r>
              <a:rPr lang="hr" sz="1600" b="1" dirty="0"/>
              <a:t>sposobnosti</a:t>
            </a:r>
            <a:r>
              <a:rPr lang="hr" sz="1600" dirty="0"/>
              <a:t>, </a:t>
            </a:r>
            <a:r>
              <a:rPr lang="hr" sz="1600" b="1" dirty="0"/>
              <a:t>ideje</a:t>
            </a:r>
            <a:r>
              <a:rPr lang="hr" sz="1600" dirty="0"/>
              <a:t>, </a:t>
            </a:r>
            <a:r>
              <a:rPr lang="hr" sz="1600" b="1" dirty="0"/>
              <a:t>interese</a:t>
            </a:r>
            <a:endParaRPr sz="1600" b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hr" sz="1600" b="1" dirty="0"/>
              <a:t>nova poznanstva</a:t>
            </a:r>
            <a:endParaRPr sz="1600" b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hr" sz="1600" b="1" dirty="0"/>
              <a:t>timski rad</a:t>
            </a:r>
            <a:endParaRPr sz="1600" b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hr" sz="1600" b="1" dirty="0"/>
              <a:t>tolerancija i strpljenje</a:t>
            </a:r>
            <a:endParaRPr sz="1600" b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hr" sz="1600" b="1"/>
              <a:t>pomoć drugima </a:t>
            </a:r>
            <a:r>
              <a:rPr lang="hr" sz="1600"/>
              <a:t>(humanitarni rad)</a:t>
            </a:r>
            <a:endParaRPr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583275"/>
            <a:ext cx="7505700" cy="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b="1"/>
              <a:t>PROCES STVARANJA MJUZIKLA</a:t>
            </a:r>
            <a:endParaRPr b="1"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262025"/>
            <a:ext cx="7505700" cy="33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dirty="0"/>
              <a:t>projekt nastao na inicijativu učenice </a:t>
            </a:r>
            <a:r>
              <a:rPr lang="hr" sz="1800" b="1" dirty="0"/>
              <a:t>Magdalene Orehovec</a:t>
            </a:r>
            <a:r>
              <a:rPr lang="hr" sz="1800" dirty="0"/>
              <a:t> (4.B) 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b="1" dirty="0"/>
              <a:t>SCENARIJ</a:t>
            </a:r>
            <a:r>
              <a:rPr lang="hr" sz="1800" dirty="0"/>
              <a:t> - napisala učenica </a:t>
            </a:r>
            <a:r>
              <a:rPr lang="hr" sz="1800" b="1" dirty="0"/>
              <a:t>Vanja Baždar</a:t>
            </a:r>
            <a:r>
              <a:rPr lang="hr" sz="1800" dirty="0"/>
              <a:t> (3.D)                                            → samostalan odabir teme, scenarij dovršen u ljeto 2022. g.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b="1" dirty="0"/>
              <a:t>GLAVNI GLUMCI </a:t>
            </a:r>
            <a:r>
              <a:rPr lang="hr" sz="1800" dirty="0"/>
              <a:t>- odabrani temeljem audicije provedene u studenome i prosincu 2022. g.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dirty="0"/>
              <a:t>ostali </a:t>
            </a:r>
            <a:r>
              <a:rPr lang="hr" sz="1800" b="1" dirty="0"/>
              <a:t>PJEVAČI I SVIRAČI </a:t>
            </a:r>
            <a:r>
              <a:rPr lang="hr" sz="1800" dirty="0"/>
              <a:t>- svi učenici koji pohađaju fakultativnu nastavu iz predmeta </a:t>
            </a:r>
            <a:r>
              <a:rPr lang="hr" sz="1800" b="1" dirty="0"/>
              <a:t>glazbena radionica </a:t>
            </a:r>
            <a:endParaRPr sz="1800"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dirty="0"/>
              <a:t>u projektu je sudjelovalo i </a:t>
            </a:r>
            <a:r>
              <a:rPr lang="hr" sz="1800" b="1" dirty="0"/>
              <a:t>četvero bivših Titušana</a:t>
            </a:r>
            <a:r>
              <a:rPr lang="hr" sz="1800" dirty="0"/>
              <a:t>, </a:t>
            </a:r>
            <a:r>
              <a:rPr lang="hr" sz="1800" b="1" dirty="0"/>
              <a:t>bubnjar-gost</a:t>
            </a:r>
            <a:r>
              <a:rPr lang="hr" sz="1800" dirty="0"/>
              <a:t>, </a:t>
            </a:r>
            <a:r>
              <a:rPr lang="hr" sz="1800" b="1" dirty="0"/>
              <a:t>dvije učenice iz dramske grupe</a:t>
            </a:r>
            <a:r>
              <a:rPr lang="hr" sz="1800" dirty="0"/>
              <a:t>, </a:t>
            </a:r>
            <a:r>
              <a:rPr lang="hr" sz="1800" b="1" dirty="0"/>
              <a:t>plesačice</a:t>
            </a:r>
            <a:r>
              <a:rPr lang="hr" sz="1800" dirty="0"/>
              <a:t> te nekolicina </a:t>
            </a:r>
            <a:r>
              <a:rPr lang="hr" sz="1800" b="1" dirty="0"/>
              <a:t>profesora</a:t>
            </a:r>
            <a:r>
              <a:rPr lang="hr" sz="1800" dirty="0"/>
              <a:t> (glumci, zbor)</a:t>
            </a:r>
            <a:endParaRPr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>
            <a:spLocks noGrp="1"/>
          </p:cNvSpPr>
          <p:nvPr>
            <p:ph type="title"/>
          </p:nvPr>
        </p:nvSpPr>
        <p:spPr>
          <a:xfrm>
            <a:off x="819150" y="644100"/>
            <a:ext cx="7505700" cy="69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5"/>
          <p:cNvSpPr txBox="1">
            <a:spLocks noGrp="1"/>
          </p:cNvSpPr>
          <p:nvPr>
            <p:ph type="body" idx="1"/>
          </p:nvPr>
        </p:nvSpPr>
        <p:spPr>
          <a:xfrm>
            <a:off x="819150" y="1410475"/>
            <a:ext cx="7505700" cy="302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b="1"/>
              <a:t>GLAZBENI BROJEVI </a:t>
            </a:r>
            <a:r>
              <a:rPr lang="hr" sz="1800"/>
              <a:t>- odabrani u dogovoru s učenicima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b="1" i="1"/>
              <a:t>Himna škole </a:t>
            </a:r>
            <a:r>
              <a:rPr lang="hr" sz="1800"/>
              <a:t>- autorska pjesma (tekst i glazba: Nikola Kuzmičić, prof.; aranžman: Monika Peran, 4.D)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b="1"/>
              <a:t>ODREĐIVANJE IZVOĐAČKIH SASTAVA: </a:t>
            </a:r>
            <a:r>
              <a:rPr lang="hr" sz="1800"/>
              <a:t>pjevači, bend, različiti instrumentalni sastavi, matrica</a:t>
            </a:r>
            <a:br>
              <a:rPr lang="hr" sz="1800"/>
            </a:b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/>
              <a:t>uklapanje glazbenih brojeva u scenarij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/>
              <a:t>prilagođavanje teksta i pisanje novog za pojedine </a:t>
            </a:r>
            <a:r>
              <a:rPr lang="hr" sz="1800" i="1"/>
              <a:t>songove</a:t>
            </a:r>
            <a:endParaRPr sz="1800" i="1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hr" sz="1800" b="1"/>
              <a:t>→ Monika Peran, 4.D</a:t>
            </a:r>
            <a:endParaRPr sz="18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7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/>
          <p:cNvSpPr txBox="1">
            <a:spLocks noGrp="1"/>
          </p:cNvSpPr>
          <p:nvPr>
            <p:ph type="body" idx="1"/>
          </p:nvPr>
        </p:nvSpPr>
        <p:spPr>
          <a:xfrm>
            <a:off x="819150" y="1665000"/>
            <a:ext cx="7505700" cy="277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b="1" dirty="0"/>
              <a:t>plan rada na mjuziklu </a:t>
            </a:r>
            <a:r>
              <a:rPr lang="hr" sz="1800" dirty="0"/>
              <a:t>u potpunosti određen </a:t>
            </a:r>
            <a:r>
              <a:rPr lang="hr" sz="1800" b="1" dirty="0"/>
              <a:t>do kraja prvog polugodišta</a:t>
            </a:r>
            <a:br>
              <a:rPr lang="hr" sz="1800" b="1" dirty="0"/>
            </a:br>
            <a:endParaRPr sz="1800" b="1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b="1" dirty="0"/>
              <a:t>GLUMAČKE i GLAZBENE PROBE: </a:t>
            </a:r>
            <a:r>
              <a:rPr lang="hr" sz="1800" dirty="0"/>
              <a:t>započele u siječnju 2023.            (vodstvo: profesorice Branka Drageljević i Tina Cota)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dirty="0"/>
              <a:t>probe su se odvijale tijekom redovne nastave, nakon nastave, vikendima, pod zimskim praznicima (veljača)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hr" sz="1800" b="1" dirty="0"/>
              <a:t>TONSKA i GENERALNA PROBA </a:t>
            </a:r>
            <a:r>
              <a:rPr lang="hr" sz="1800" dirty="0"/>
              <a:t>- u trajanju od dva dana u Kino dvorani  SC-a</a:t>
            </a:r>
            <a:endParaRPr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7"/>
          <p:cNvSpPr txBox="1">
            <a:spLocks noGrp="1"/>
          </p:cNvSpPr>
          <p:nvPr>
            <p:ph type="body" idx="1"/>
          </p:nvPr>
        </p:nvSpPr>
        <p:spPr>
          <a:xfrm>
            <a:off x="830700" y="1590775"/>
            <a:ext cx="3709200" cy="28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/>
          </a:p>
          <a:p>
            <a:pPr marL="457200" lvl="0" indent="-340431" algn="l" rtl="0">
              <a:spcBef>
                <a:spcPts val="1200"/>
              </a:spcBef>
              <a:spcAft>
                <a:spcPts val="0"/>
              </a:spcAft>
              <a:buSzPct val="100000"/>
              <a:buChar char="❏"/>
            </a:pPr>
            <a:r>
              <a:rPr lang="hr" sz="2272" b="1" dirty="0"/>
              <a:t>TEHNIČKA PODRŠKA</a:t>
            </a:r>
            <a:r>
              <a:rPr lang="hr" sz="2272" dirty="0"/>
              <a:t> - učenici škole</a:t>
            </a:r>
            <a:endParaRPr sz="2272" b="1" dirty="0"/>
          </a:p>
          <a:p>
            <a:pPr marL="457200" lvl="0" indent="-340431" algn="l" rtl="0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lang="hr" sz="2272" b="1" dirty="0"/>
              <a:t>TON MAJSTORI</a:t>
            </a:r>
            <a:r>
              <a:rPr lang="hr" sz="2272" dirty="0"/>
              <a:t> - vanjski suradnici</a:t>
            </a:r>
            <a:br>
              <a:rPr lang="hr" sz="2272" dirty="0"/>
            </a:br>
            <a:endParaRPr sz="2272" dirty="0"/>
          </a:p>
          <a:p>
            <a:pPr marL="457200" lvl="0" indent="-340431" algn="l" rtl="0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lang="hr" sz="2272" b="1" dirty="0"/>
              <a:t>KOSTIMI </a:t>
            </a:r>
            <a:r>
              <a:rPr lang="hr" sz="2272" dirty="0"/>
              <a:t>- posudba s HRT-a</a:t>
            </a:r>
            <a:endParaRPr sz="2272" dirty="0"/>
          </a:p>
          <a:p>
            <a:pPr marL="457200" lvl="0" indent="-340431" algn="l" rtl="0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lang="hr" sz="2272" b="1" dirty="0"/>
              <a:t>PLAKAT i ULAZNICE </a:t>
            </a:r>
            <a:r>
              <a:rPr lang="hr" sz="2272" dirty="0"/>
              <a:t>(likovno oblikovanje): </a:t>
            </a:r>
            <a:r>
              <a:rPr lang="hr" sz="2272" b="1" dirty="0"/>
              <a:t>Linda Božan</a:t>
            </a:r>
            <a:r>
              <a:rPr lang="hr" sz="2272" dirty="0"/>
              <a:t>, 4.B</a:t>
            </a:r>
            <a:endParaRPr sz="2272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54" name="Google Shape;15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2300" y="360575"/>
            <a:ext cx="4216025" cy="441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b="1"/>
              <a:t>IZVEDBA MJUZIKLA</a:t>
            </a:r>
            <a:endParaRPr b="1"/>
          </a:p>
        </p:txBody>
      </p:sp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819150" y="1633200"/>
            <a:ext cx="7505700" cy="28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❏"/>
            </a:pPr>
            <a:r>
              <a:rPr lang="hr" sz="1900" b="1" dirty="0"/>
              <a:t>24. ožujka 2023. u Kino dvorani SC-a</a:t>
            </a:r>
            <a:endParaRPr sz="1900" b="1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❏"/>
            </a:pPr>
            <a:r>
              <a:rPr lang="hr" sz="1900" dirty="0"/>
              <a:t>mjuzikl je izveden u sklopu </a:t>
            </a:r>
            <a:r>
              <a:rPr lang="hr" sz="1900" b="1" dirty="0"/>
              <a:t>Dana otvorene nastave (DON)</a:t>
            </a:r>
            <a:r>
              <a:rPr lang="hr" sz="1900" dirty="0"/>
              <a:t>, čime je obilježen i </a:t>
            </a:r>
            <a:r>
              <a:rPr lang="hr" sz="1900" b="1" dirty="0"/>
              <a:t>Dan škole</a:t>
            </a:r>
            <a:endParaRPr sz="1900" b="1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❏"/>
            </a:pPr>
            <a:r>
              <a:rPr lang="hr" sz="1900" dirty="0"/>
              <a:t>projekt </a:t>
            </a:r>
            <a:r>
              <a:rPr lang="hr" sz="1900" b="1" dirty="0"/>
              <a:t>humanitarnog karaktera</a:t>
            </a:r>
            <a:endParaRPr sz="1900" b="1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❏"/>
            </a:pPr>
            <a:r>
              <a:rPr lang="hr" sz="1900" dirty="0"/>
              <a:t>kupnjom ulaznica doniraju se financijska sredstva </a:t>
            </a:r>
            <a:r>
              <a:rPr lang="hr" sz="1900" b="1" dirty="0"/>
              <a:t>štićenicima Kuće sv. Josipa iz Hrvatskog Leskovca</a:t>
            </a:r>
            <a:r>
              <a:rPr lang="hr" sz="1900" dirty="0"/>
              <a:t> i bivšoj učenici škole </a:t>
            </a:r>
            <a:r>
              <a:rPr lang="hr" sz="1900" b="1" dirty="0"/>
              <a:t>Hermini Stefanović</a:t>
            </a:r>
            <a:endParaRPr sz="19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67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b="1" i="1"/>
              <a:t>Od stoljeća sedmog…Tituš!</a:t>
            </a:r>
            <a:endParaRPr b="1" i="1"/>
          </a:p>
        </p:txBody>
      </p:sp>
      <p:sp>
        <p:nvSpPr>
          <p:cNvPr id="166" name="Google Shape;166;p19"/>
          <p:cNvSpPr txBox="1">
            <a:spLocks noGrp="1"/>
          </p:cNvSpPr>
          <p:nvPr>
            <p:ph type="body" idx="1"/>
          </p:nvPr>
        </p:nvSpPr>
        <p:spPr>
          <a:xfrm>
            <a:off x="819150" y="1590775"/>
            <a:ext cx="7505700" cy="284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" sz="1600" dirty="0">
                <a:solidFill>
                  <a:srgbClr val="000000"/>
                </a:solidFill>
              </a:rPr>
              <a:t>Gimnazija Tituša Brezovačkog raspada se i izvana i iznutra, a nitko ne može utvrditi razlog. Glavna junakinja, učenica Katarina, uz pomoć svojih prijatelja pronalazi stari dnevnik vojvode Brezovačkog, za kojeg će se kasnije ispostaviti da je osnivač škole. U zapisu u dnevniku piše da je vojvoda davne 1823. bacio kletvu na školu te da ju jedino djevojka imenom Katarina može skinuti. Katarina se tako uz pomoć čarobnog dnevnika vraća u prošlost kako bi ispravila nepravdu nanesenu školi, a usput upoznaje i mnoge likove koji su utjecali na samu školu. Na kraju se zaljubljuje u vojvodu Brezovačkog i uvjerava ga da skine kletvu govoreći mu o tome koliko je uspješna njegova škola u budućnosti. Ljubav se, nažalost, mora prekinuti i Katarina se vraća </a:t>
            </a:r>
            <a:r>
              <a:rPr lang="hr" sz="1600">
                <a:solidFill>
                  <a:srgbClr val="000000"/>
                </a:solidFill>
              </a:rPr>
              <a:t>u budućnost, </a:t>
            </a:r>
            <a:r>
              <a:rPr lang="hr" sz="1600" dirty="0">
                <a:solidFill>
                  <a:srgbClr val="000000"/>
                </a:solidFill>
              </a:rPr>
              <a:t>no dvoje njezinih novih prijatelja, sluškinja Filomena i grof Habdelić, se zaručuju.</a:t>
            </a: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b="1"/>
              <a:t>LIKOVI:</a:t>
            </a:r>
            <a:endParaRPr b="1"/>
          </a:p>
        </p:txBody>
      </p:sp>
      <p:sp>
        <p:nvSpPr>
          <p:cNvPr id="172" name="Google Shape;172;p20"/>
          <p:cNvSpPr txBox="1">
            <a:spLocks noGrp="1"/>
          </p:cNvSpPr>
          <p:nvPr>
            <p:ph type="body" idx="1"/>
          </p:nvPr>
        </p:nvSpPr>
        <p:spPr>
          <a:xfrm>
            <a:off x="819150" y="1442300"/>
            <a:ext cx="3686100" cy="29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hr" sz="1400" b="1"/>
              <a:t>PRIPOVJEDAČ</a:t>
            </a:r>
            <a:r>
              <a:rPr lang="hr" sz="1400"/>
              <a:t> (Nikola Kuzmičić, prof.)</a:t>
            </a:r>
            <a:br>
              <a:rPr lang="hr" sz="1400"/>
            </a:br>
            <a:r>
              <a:rPr lang="hr" sz="1400" b="1"/>
              <a:t>UČENIK 1 </a:t>
            </a:r>
            <a:r>
              <a:rPr lang="hr" sz="1400"/>
              <a:t>(Nedim Hasanbegović, 2.B)</a:t>
            </a:r>
            <a:br>
              <a:rPr lang="hr" sz="1400"/>
            </a:br>
            <a:r>
              <a:rPr lang="hr" sz="1400" b="1"/>
              <a:t>UČENIK 2 </a:t>
            </a:r>
            <a:r>
              <a:rPr lang="hr" sz="1400"/>
              <a:t>(Marla Franja, 2.B)</a:t>
            </a:r>
            <a:br>
              <a:rPr lang="hr" sz="1400"/>
            </a:br>
            <a:r>
              <a:rPr lang="hr" sz="1400" b="1"/>
              <a:t>KATARINA, glavni lik </a:t>
            </a:r>
            <a:r>
              <a:rPr lang="hr" sz="1400"/>
              <a:t>(Maja Mukavec, 3.D)</a:t>
            </a:r>
            <a:br>
              <a:rPr lang="hr" sz="1400"/>
            </a:br>
            <a:r>
              <a:rPr lang="hr" sz="1400" b="1"/>
              <a:t>ELIZABETA, domaćica, sluškinja Vojvode Brezovačkog</a:t>
            </a:r>
            <a:r>
              <a:rPr lang="hr" sz="1400"/>
              <a:t> (Vanja Baždar, 3.D)</a:t>
            </a:r>
            <a:br>
              <a:rPr lang="hr" sz="1400"/>
            </a:br>
            <a:r>
              <a:rPr lang="hr" sz="1400" b="1"/>
              <a:t>VOJVODA BRUNO BREZOVAČKI</a:t>
            </a:r>
            <a:r>
              <a:rPr lang="hr" sz="1400"/>
              <a:t> (Bruno Jelusić, 4.D)</a:t>
            </a:r>
            <a:br>
              <a:rPr lang="hr" sz="1400"/>
            </a:br>
            <a:r>
              <a:rPr lang="hr" sz="1400" b="1"/>
              <a:t>GROF KARLO HABDELIĆ, najbolji prijatelj vojvode Brezovačkog</a:t>
            </a:r>
            <a:r>
              <a:rPr lang="hr" sz="1400"/>
              <a:t> (Karlo Francetić, 4.B)</a:t>
            </a:r>
            <a:br>
              <a:rPr lang="hr" sz="1400"/>
            </a:br>
            <a:r>
              <a:rPr lang="hr" sz="1400" b="1"/>
              <a:t>FILOMENA, sluškinja, Katarinina prijateljica </a:t>
            </a:r>
            <a:r>
              <a:rPr lang="hr" sz="1400"/>
              <a:t>(Uršula Divošević, 2.C)</a:t>
            </a:r>
            <a:endParaRPr sz="1400"/>
          </a:p>
        </p:txBody>
      </p:sp>
      <p:sp>
        <p:nvSpPr>
          <p:cNvPr id="173" name="Google Shape;173;p20"/>
          <p:cNvSpPr txBox="1">
            <a:spLocks noGrp="1"/>
          </p:cNvSpPr>
          <p:nvPr>
            <p:ph type="body" idx="2"/>
          </p:nvPr>
        </p:nvSpPr>
        <p:spPr>
          <a:xfrm>
            <a:off x="4638675" y="1442325"/>
            <a:ext cx="3686100" cy="29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hr" sz="1400" b="1"/>
              <a:t>HELENA BREZOVAČKI, sestra vojvode Brezovačkog</a:t>
            </a:r>
            <a:r>
              <a:rPr lang="hr" sz="1400"/>
              <a:t> (Luna Culjak, 3.D)</a:t>
            </a:r>
            <a:br>
              <a:rPr lang="hr" sz="1400"/>
            </a:br>
            <a:r>
              <a:rPr lang="hr" sz="1400" b="1"/>
              <a:t>GOSPODIN GOTTMAYER </a:t>
            </a:r>
            <a:r>
              <a:rPr lang="hr" sz="1400"/>
              <a:t>(Andrija Komparak, prof.)</a:t>
            </a:r>
            <a:br>
              <a:rPr lang="hr" sz="1400"/>
            </a:br>
            <a:r>
              <a:rPr lang="hr" sz="1400" b="1"/>
              <a:t>GOSPOĐICA LOTTA GOTTMAYER</a:t>
            </a:r>
            <a:r>
              <a:rPr lang="hr" sz="1400"/>
              <a:t> (Marta Voraček, 3.D)</a:t>
            </a:r>
            <a:br>
              <a:rPr lang="hr" sz="1400"/>
            </a:br>
            <a:r>
              <a:rPr lang="hr" sz="1400" b="1"/>
              <a:t>SLUGA 1</a:t>
            </a:r>
            <a:r>
              <a:rPr lang="hr" sz="1400"/>
              <a:t> (Magdalena Orehovec, 4.B)</a:t>
            </a:r>
            <a:br>
              <a:rPr lang="hr" sz="1400"/>
            </a:br>
            <a:r>
              <a:rPr lang="hr" sz="1400" b="1"/>
              <a:t>SLUGA 2</a:t>
            </a:r>
            <a:r>
              <a:rPr lang="hr" sz="1400"/>
              <a:t> (Matej Korpar, 4.B)</a:t>
            </a:r>
            <a:br>
              <a:rPr lang="hr" sz="1400"/>
            </a:br>
            <a:r>
              <a:rPr lang="hr" sz="1400" b="1"/>
              <a:t>UČENICI, PROFESORI, GLAZBENICI, UZVANICI NA BALU</a:t>
            </a:r>
            <a:r>
              <a:rPr lang="hr" sz="1400"/>
              <a:t> (plesači, svirači, bend, zbor)</a:t>
            </a:r>
            <a:br>
              <a:rPr lang="hr" sz="1400"/>
            </a:br>
            <a:endParaRPr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62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" b="1"/>
              <a:t>GLAZBENI BROJEVI:</a:t>
            </a:r>
            <a:endParaRPr b="1"/>
          </a:p>
        </p:txBody>
      </p:sp>
      <p:sp>
        <p:nvSpPr>
          <p:cNvPr id="179" name="Google Shape;179;p21"/>
          <p:cNvSpPr txBox="1">
            <a:spLocks noGrp="1"/>
          </p:cNvSpPr>
          <p:nvPr>
            <p:ph type="body" idx="1"/>
          </p:nvPr>
        </p:nvSpPr>
        <p:spPr>
          <a:xfrm>
            <a:off x="830700" y="1470050"/>
            <a:ext cx="3709200" cy="29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hr" sz="1500" b="1" i="1"/>
              <a:t>Himna škole</a:t>
            </a:r>
            <a:endParaRPr sz="1500" b="1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hr" sz="1500" b="1" i="1"/>
              <a:t>Katarinino ohrabrenje</a:t>
            </a:r>
            <a:r>
              <a:rPr lang="hr" sz="1500"/>
              <a:t> (</a:t>
            </a:r>
            <a:r>
              <a:rPr lang="hr" sz="1500" i="1"/>
              <a:t>You’re the one that I want </a:t>
            </a:r>
            <a:r>
              <a:rPr lang="hr" sz="1500"/>
              <a:t>iz mjuzikla </a:t>
            </a:r>
            <a:r>
              <a:rPr lang="hr" sz="1500" i="1"/>
              <a:t>Grease</a:t>
            </a:r>
            <a:r>
              <a:rPr lang="hr" sz="1500"/>
              <a:t>, tekst prilagođen za potrebe mjuzikla)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hr" sz="1500" b="1" i="1"/>
              <a:t>Nemoj spominjati Brunu</a:t>
            </a:r>
            <a:r>
              <a:rPr lang="hr" sz="1500"/>
              <a:t> (iz animiranog filma </a:t>
            </a:r>
            <a:r>
              <a:rPr lang="hr" sz="1500" i="1"/>
              <a:t>Encanto</a:t>
            </a:r>
            <a:r>
              <a:rPr lang="hr" sz="1500"/>
              <a:t>, tekst prilagođen za potrebe mjuzikla)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hr" sz="1500" b="1" i="1"/>
              <a:t>Don’t stop me now</a:t>
            </a:r>
            <a:r>
              <a:rPr lang="hr" sz="1500"/>
              <a:t> (Queen)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hr" sz="1500" b="1" i="1"/>
              <a:t>Candy store </a:t>
            </a:r>
            <a:r>
              <a:rPr lang="hr" sz="1500"/>
              <a:t>(iz mjuzikla </a:t>
            </a:r>
            <a:r>
              <a:rPr lang="hr" sz="1500" i="1"/>
              <a:t>Heathers</a:t>
            </a:r>
            <a:r>
              <a:rPr lang="hr" sz="1500"/>
              <a:t>)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hr" sz="1500" b="1" i="1"/>
              <a:t>Mamma mia</a:t>
            </a:r>
            <a:r>
              <a:rPr lang="hr" sz="1500"/>
              <a:t> (Abba, tekst prilagođen za potrebe mjuzikla)</a:t>
            </a:r>
            <a:endParaRPr sz="1500"/>
          </a:p>
        </p:txBody>
      </p:sp>
      <p:pic>
        <p:nvPicPr>
          <p:cNvPr id="180" name="Google Shape;18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4725" y="239425"/>
            <a:ext cx="3857774" cy="2245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63025" y="2484751"/>
            <a:ext cx="3941163" cy="235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894</Words>
  <Application>Microsoft Macintosh PowerPoint</Application>
  <PresentationFormat>On-screen Show (16:9)</PresentationFormat>
  <Paragraphs>50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Arial</vt:lpstr>
      <vt:lpstr>Nunito</vt:lpstr>
      <vt:lpstr>Shift</vt:lpstr>
      <vt:lpstr>DON 2023. – glazbena radionica: Kako smo stvarali mjuzikl  Od stoljeća sedmog…Tituš!</vt:lpstr>
      <vt:lpstr>PROCES STVARANJA MJUZIKLA</vt:lpstr>
      <vt:lpstr>PowerPoint Presentation</vt:lpstr>
      <vt:lpstr>PowerPoint Presentation</vt:lpstr>
      <vt:lpstr>PowerPoint Presentation</vt:lpstr>
      <vt:lpstr>IZVEDBA MJUZIKLA</vt:lpstr>
      <vt:lpstr>Od stoljeća sedmog…Tituš!</vt:lpstr>
      <vt:lpstr>LIKOVI:</vt:lpstr>
      <vt:lpstr>GLAZBENI BROJEVI:</vt:lpstr>
      <vt:lpstr>PowerPoint Presentation</vt:lpstr>
      <vt:lpstr>ODGOJNO-OBRAZOVNI CILJEVI: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stoljeća sedmog…Tituš! mjuzikl učenika Gimnazije Tituša Brezovačkog</dc:title>
  <cp:lastModifiedBy>Microsoft Office User</cp:lastModifiedBy>
  <cp:revision>5</cp:revision>
  <cp:lastPrinted>2023-11-04T16:26:49Z</cp:lastPrinted>
  <dcterms:modified xsi:type="dcterms:W3CDTF">2023-11-04T16:27:02Z</dcterms:modified>
</cp:coreProperties>
</file>